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9" r:id="rId4"/>
    <p:sldId id="261" r:id="rId5"/>
    <p:sldId id="269" r:id="rId6"/>
    <p:sldId id="263" r:id="rId7"/>
    <p:sldId id="264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016" autoAdjust="0"/>
    <p:restoredTop sz="94747" autoAdjust="0"/>
  </p:normalViewPr>
  <p:slideViewPr>
    <p:cSldViewPr snapToGrid="0">
      <p:cViewPr>
        <p:scale>
          <a:sx n="122" d="100"/>
          <a:sy n="122" d="100"/>
        </p:scale>
        <p:origin x="-264" y="18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2" y="3956284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5" y="744473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8A002D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8A002D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0" name="TextBox 9"/>
          <p:cNvSpPr txBox="1"/>
          <p:nvPr userDrawn="1"/>
        </p:nvSpPr>
        <p:spPr>
          <a:xfrm>
            <a:off x="6113972" y="5817145"/>
            <a:ext cx="245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Catholic Apostolate Center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4" y="744470"/>
            <a:ext cx="297699" cy="2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68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4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1" y="2286002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4" y="2286002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4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2" y="3305212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12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9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9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55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rgbClr val="8A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314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3" r:id="rId3"/>
    <p:sldLayoutId id="2147483734" r:id="rId4"/>
    <p:sldLayoutId id="2147483735" r:id="rId5"/>
    <p:sldLayoutId id="2147483736" r:id="rId6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Clr>
          <a:srgbClr val="8A002D"/>
        </a:buClr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rgbClr val="8A002D"/>
        </a:buClr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rgbClr val="8A002D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rgbClr val="8A002D"/>
        </a:buClr>
        <a:buFont typeface="Arial" panose="020B0604020202020204" pitchFamily="34" charset="0"/>
        <a:buChar char="•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rgbClr val="8A002D"/>
        </a:buClr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12" userDrawn="1">
          <p15:clr>
            <a:srgbClr val="F26B43"/>
          </p15:clr>
        </p15:guide>
        <p15:guide id="2" pos="93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368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5184" userDrawn="1">
          <p15:clr>
            <a:srgbClr val="F26B43"/>
          </p15:clr>
        </p15:guide>
        <p15:guide id="10" pos="702" userDrawn="1">
          <p15:clr>
            <a:srgbClr val="F26B43"/>
          </p15:clr>
        </p15:guide>
        <p15:guide id="11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Principal as lay ecclesial minister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1289" y="4191175"/>
            <a:ext cx="7441035" cy="1086237"/>
          </a:xfrm>
        </p:spPr>
        <p:txBody>
          <a:bodyPr>
            <a:normAutofit/>
          </a:bodyPr>
          <a:lstStyle/>
          <a:p>
            <a:r>
              <a:rPr lang="en-US" dirty="0"/>
              <a:t>Fr. Frank Donio, S.A.C., Catholic Apostolate Center</a:t>
            </a:r>
          </a:p>
          <a:p>
            <a:r>
              <a:rPr lang="en-US" dirty="0" smtClean="0"/>
              <a:t>Dr. Barbara </a:t>
            </a:r>
            <a:r>
              <a:rPr lang="en-US" dirty="0"/>
              <a:t>McGraw Edmondson, National Catholic </a:t>
            </a:r>
            <a:endParaRPr lang="en-US" dirty="0" smtClean="0"/>
          </a:p>
          <a:p>
            <a:r>
              <a:rPr lang="en-US" dirty="0" smtClean="0"/>
              <a:t>Educational </a:t>
            </a:r>
            <a:r>
              <a:rPr lang="en-US" dirty="0"/>
              <a:t>Association</a:t>
            </a:r>
          </a:p>
        </p:txBody>
      </p:sp>
    </p:spTree>
    <p:extLst>
      <p:ext uri="{BB962C8B-B14F-4D97-AF65-F5344CB8AC3E}">
        <p14:creationId xmlns:p14="http://schemas.microsoft.com/office/powerpoint/2010/main" val="160984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9A1BD8E6-0534-40FE-A5B7-2FD4664953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24" y="2361546"/>
            <a:ext cx="2845303" cy="1226568"/>
          </a:xfrm>
        </p:spPr>
      </p:pic>
      <p:pic>
        <p:nvPicPr>
          <p:cNvPr id="14" name="Content Placeholder 13" descr="cac logo vertical.png">
            <a:extLst>
              <a:ext uri="{FF2B5EF4-FFF2-40B4-BE49-F238E27FC236}">
                <a16:creationId xmlns="" xmlns:a16="http://schemas.microsoft.com/office/drawing/2014/main" id="{7A4826E6-C1F6-4EDA-B584-6EB207B41B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57071" y="2068932"/>
            <a:ext cx="2438405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6473D-484D-4731-A31C-2BA46812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440" y="1523650"/>
            <a:ext cx="5288210" cy="3375519"/>
          </a:xfrm>
        </p:spPr>
        <p:txBody>
          <a:bodyPr>
            <a:normAutofit/>
          </a:bodyPr>
          <a:lstStyle/>
          <a:p>
            <a:r>
              <a:rPr lang="en-US" sz="5600" dirty="0"/>
              <a:t>What does it mean to be a Lay Ecclesial Minister?</a:t>
            </a:r>
          </a:p>
        </p:txBody>
      </p:sp>
    </p:spTree>
    <p:extLst>
      <p:ext uri="{BB962C8B-B14F-4D97-AF65-F5344CB8AC3E}">
        <p14:creationId xmlns:p14="http://schemas.microsoft.com/office/powerpoint/2010/main" val="423407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F27339-4C76-4F52-A0EF-C8DFDF84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Documents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0CED21B7-1FCF-4C6D-9F67-7848871C02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00" y="2286000"/>
            <a:ext cx="2313137" cy="3581400"/>
          </a:xfrm>
        </p:spPr>
      </p:pic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8D6D7D0F-8FC6-4D97-8586-BF450CA4BB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91" y="2286000"/>
            <a:ext cx="2404368" cy="3581400"/>
          </a:xfrm>
        </p:spPr>
      </p:pic>
    </p:spTree>
    <p:extLst>
      <p:ext uri="{BB962C8B-B14F-4D97-AF65-F5344CB8AC3E}">
        <p14:creationId xmlns:p14="http://schemas.microsoft.com/office/powerpoint/2010/main" val="42193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CDCCB4-440A-44FE-A315-140FEAD8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07440"/>
          </a:xfrm>
        </p:spPr>
        <p:txBody>
          <a:bodyPr/>
          <a:lstStyle/>
          <a:p>
            <a:r>
              <a:rPr lang="en-US" dirty="0"/>
              <a:t>Role of the 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BA3704-6EBF-4DA9-9B55-7907DAB1E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73" y="2007416"/>
            <a:ext cx="371108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More than just Catholic identity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35F06B-5CCE-4A60-B6BA-33B1C931B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73" y="2217141"/>
            <a:ext cx="4801218" cy="26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4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Defining Characteristics of a Catholic School</a:t>
            </a:r>
            <a:br>
              <a:rPr lang="en-US" sz="4000" dirty="0" smtClean="0"/>
            </a:br>
            <a:r>
              <a:rPr lang="en-US" sz="2000" dirty="0" smtClean="0"/>
              <a:t>Archbishop </a:t>
            </a:r>
            <a:r>
              <a:rPr lang="en-US" sz="2000" dirty="0"/>
              <a:t>Michael Miller in </a:t>
            </a:r>
            <a:r>
              <a:rPr lang="en-US" sz="2000" i="1" dirty="0"/>
              <a:t>The Holy See’s Teaching on Catholic Schools</a:t>
            </a:r>
            <a:r>
              <a:rPr lang="en-US" sz="2000" dirty="0"/>
              <a:t> (2006).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Centered </a:t>
            </a:r>
            <a:r>
              <a:rPr lang="en-US" dirty="0"/>
              <a:t>in the Person of Jesus Christ </a:t>
            </a:r>
          </a:p>
          <a:p>
            <a:pPr lvl="0"/>
            <a:r>
              <a:rPr lang="en-US" dirty="0"/>
              <a:t>Actively engaged in the evangelizing mission of the Church </a:t>
            </a:r>
          </a:p>
          <a:p>
            <a:pPr lvl="0"/>
            <a:r>
              <a:rPr lang="en-US" dirty="0"/>
              <a:t>Distinguished By Excellence</a:t>
            </a:r>
          </a:p>
          <a:p>
            <a:pPr lvl="0"/>
            <a:r>
              <a:rPr lang="en-US" dirty="0"/>
              <a:t>Committed to Educate the Whole Child</a:t>
            </a:r>
          </a:p>
          <a:p>
            <a:pPr lvl="0"/>
            <a:r>
              <a:rPr lang="en-US" dirty="0"/>
              <a:t>Steeped in a Catholic World view</a:t>
            </a:r>
          </a:p>
          <a:p>
            <a:pPr lvl="0"/>
            <a:r>
              <a:rPr lang="en-US" dirty="0"/>
              <a:t>Sustained by Gospel Witness</a:t>
            </a:r>
          </a:p>
          <a:p>
            <a:pPr lvl="0"/>
            <a:r>
              <a:rPr lang="en-US" dirty="0"/>
              <a:t>Steeped in Communion and Community</a:t>
            </a:r>
          </a:p>
          <a:p>
            <a:pPr lvl="0"/>
            <a:r>
              <a:rPr lang="en-US" dirty="0"/>
              <a:t>Accessible to all children</a:t>
            </a:r>
          </a:p>
          <a:p>
            <a:pPr lvl="0"/>
            <a:r>
              <a:rPr lang="en-US" dirty="0"/>
              <a:t>Established by the expressed authority of the </a:t>
            </a:r>
            <a:r>
              <a:rPr lang="en-US" dirty="0" smtClean="0"/>
              <a:t>Bishop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8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0618A6-1FF5-4F91-960E-85618AC4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BDD81B-0363-40C3-84F6-5E0CCA72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767" y="2439756"/>
            <a:ext cx="3543300" cy="2504114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/>
              <a:t>Welcome and hospitality</a:t>
            </a:r>
          </a:p>
          <a:p>
            <a:r>
              <a:rPr lang="en-US" sz="4800" dirty="0"/>
              <a:t>And delivering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16C223-5359-4EBE-8E04-847591FD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67" y="2171700"/>
            <a:ext cx="4518025" cy="30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9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6BE29D-8A4E-4687-AFF3-F29C5B81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AC037A-E27A-4508-9B8C-B47EB6065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848" y="2059663"/>
            <a:ext cx="3087149" cy="358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Practical </a:t>
            </a:r>
            <a:r>
              <a:rPr lang="en-US" sz="3200" dirty="0" smtClean="0"/>
              <a:t>(simple)Ideas</a:t>
            </a:r>
            <a:endParaRPr lang="en-US" sz="3200" dirty="0"/>
          </a:p>
          <a:p>
            <a:r>
              <a:rPr lang="en-US" sz="2200" dirty="0" smtClean="0"/>
              <a:t>Share your faith story</a:t>
            </a:r>
          </a:p>
          <a:p>
            <a:r>
              <a:rPr lang="en-US" sz="2200" dirty="0" smtClean="0"/>
              <a:t>Acknowledge the Lord </a:t>
            </a:r>
            <a:endParaRPr lang="en-US" sz="2200" dirty="0"/>
          </a:p>
          <a:p>
            <a:r>
              <a:rPr lang="en-US" sz="2200" dirty="0" smtClean="0"/>
              <a:t>Share </a:t>
            </a:r>
            <a:r>
              <a:rPr lang="en-US" sz="2200" dirty="0"/>
              <a:t>a meal</a:t>
            </a:r>
          </a:p>
          <a:p>
            <a:r>
              <a:rPr lang="en-US" sz="2200" dirty="0" smtClean="0"/>
              <a:t>Create prayer </a:t>
            </a:r>
            <a:r>
              <a:rPr lang="en-US" sz="2200" dirty="0"/>
              <a:t>experiences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E3A316-6C49-4C83-A554-635743531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4" y="2171700"/>
            <a:ext cx="4688122" cy="31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2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502B0C-97E3-472C-BDD1-E813FDD3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23550"/>
          </a:xfrm>
        </p:spPr>
        <p:txBody>
          <a:bodyPr/>
          <a:lstStyle/>
          <a:p>
            <a:r>
              <a:rPr lang="en-US" dirty="0"/>
              <a:t>Formation of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865EF3-55CD-4FCE-9E58-81A8C496C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1" y="2495724"/>
            <a:ext cx="4228051" cy="2495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“Community” vs. </a:t>
            </a:r>
          </a:p>
          <a:p>
            <a:pPr marL="0" indent="0" algn="ctr">
              <a:buNone/>
            </a:pPr>
            <a:r>
              <a:rPr lang="en-US" sz="4800" dirty="0"/>
              <a:t>“Family”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FE9FDE-8D99-4D25-A743-56412311E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72" y="1723161"/>
            <a:ext cx="4012718" cy="39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43F1BB-81FA-49A5-959A-2BD09452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95" y="2962362"/>
            <a:ext cx="4152550" cy="933275"/>
          </a:xfrm>
        </p:spPr>
        <p:txBody>
          <a:bodyPr>
            <a:noAutofit/>
          </a:bodyPr>
          <a:lstStyle/>
          <a:p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9165354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E540DD6B-42D4-47F6-B61C-BBF22CF4DD83}" vid="{BCEE974C-AD80-46F1-9867-88A6341886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CAC PowerPoint Template 4 (3)</Template>
  <TotalTime>133</TotalTime>
  <Words>147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Crop</vt:lpstr>
      <vt:lpstr>Principal as lay ecclesial minister</vt:lpstr>
      <vt:lpstr>What does it mean to be a Lay Ecclesial Minister?</vt:lpstr>
      <vt:lpstr>Church Documents</vt:lpstr>
      <vt:lpstr>Role of the Principal</vt:lpstr>
      <vt:lpstr>Defining Characteristics of a Catholic School Archbishop Michael Miller in The Holy See’s Teaching on Catholic Schools (2006). </vt:lpstr>
      <vt:lpstr>Role of the Principal</vt:lpstr>
      <vt:lpstr>Role of the Principal</vt:lpstr>
      <vt:lpstr>Formation of Faculty</vt:lpstr>
      <vt:lpstr>Questions?</vt:lpstr>
      <vt:lpstr>PowerPoint Presentation</vt:lpstr>
    </vt:vector>
  </TitlesOfParts>
  <Company>The Catholic University of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Sitko</dc:creator>
  <cp:lastModifiedBy>Barbara Edmondson</cp:lastModifiedBy>
  <cp:revision>10</cp:revision>
  <dcterms:created xsi:type="dcterms:W3CDTF">2015-11-09T21:45:37Z</dcterms:created>
  <dcterms:modified xsi:type="dcterms:W3CDTF">2018-02-15T15:08:26Z</dcterms:modified>
</cp:coreProperties>
</file>