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58" r:id="rId4"/>
    <p:sldId id="269" r:id="rId5"/>
    <p:sldId id="270" r:id="rId6"/>
    <p:sldId id="273" r:id="rId7"/>
    <p:sldId id="274" r:id="rId8"/>
    <p:sldId id="276" r:id="rId9"/>
    <p:sldId id="259" r:id="rId10"/>
    <p:sldId id="267" r:id="rId11"/>
    <p:sldId id="268" r:id="rId12"/>
    <p:sldId id="261" r:id="rId13"/>
    <p:sldId id="262" r:id="rId14"/>
    <p:sldId id="263" r:id="rId15"/>
    <p:sldId id="277" r:id="rId16"/>
    <p:sldId id="264" r:id="rId17"/>
    <p:sldId id="265" r:id="rId18"/>
    <p:sldId id="26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2D"/>
    <a:srgbClr val="780221"/>
    <a:srgbClr val="780227"/>
    <a:srgbClr val="6A0222"/>
    <a:srgbClr val="94022F"/>
    <a:srgbClr val="740000"/>
    <a:srgbClr val="8A0000"/>
    <a:srgbClr val="7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108" d="100"/>
          <a:sy n="108" d="100"/>
        </p:scale>
        <p:origin x="42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0943DE-B4F3-429C-A711-14FA8CEEEEFE}" type="datetimeFigureOut">
              <a:rPr lang="en-US" smtClean="0"/>
              <a:t>2/14/2019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2DAE6E-9795-4430-ABDB-F7FA797087AE}" type="slidenum">
              <a:rPr lang="en-US" smtClean="0"/>
              <a:t>‹#›</a:t>
            </a:fld>
            <a:endParaRPr lang="en-US"/>
          </a:p>
        </p:txBody>
      </p:sp>
    </p:spTree>
    <p:extLst>
      <p:ext uri="{BB962C8B-B14F-4D97-AF65-F5344CB8AC3E}">
        <p14:creationId xmlns:p14="http://schemas.microsoft.com/office/powerpoint/2010/main" val="3829418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usage is always impacted by new digital resources and emerging platforms. Digital resources are tools that help us use SM more effectively and engagingly. Emerging platforms are new social media platforms that we may want to consider using depending on our audience and who we want to reach. </a:t>
            </a:r>
          </a:p>
        </p:txBody>
      </p:sp>
      <p:sp>
        <p:nvSpPr>
          <p:cNvPr id="4" name="Slide Number Placeholder 3"/>
          <p:cNvSpPr>
            <a:spLocks noGrp="1"/>
          </p:cNvSpPr>
          <p:nvPr>
            <p:ph type="sldNum" sz="quarter" idx="5"/>
          </p:nvPr>
        </p:nvSpPr>
        <p:spPr/>
        <p:txBody>
          <a:bodyPr/>
          <a:lstStyle/>
          <a:p>
            <a:fld id="{562DAE6E-9795-4430-ABDB-F7FA797087AE}" type="slidenum">
              <a:rPr lang="en-US" smtClean="0"/>
              <a:t>9</a:t>
            </a:fld>
            <a:endParaRPr lang="en-US"/>
          </a:p>
        </p:txBody>
      </p:sp>
    </p:spTree>
    <p:extLst>
      <p:ext uri="{BB962C8B-B14F-4D97-AF65-F5344CB8AC3E}">
        <p14:creationId xmlns:p14="http://schemas.microsoft.com/office/powerpoint/2010/main" val="252640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Canva is a free digital resource. See above. </a:t>
            </a:r>
          </a:p>
          <a:p>
            <a:r>
              <a:rPr lang="en-US" dirty="0"/>
              <a:t>Can pay for Canva for Work: brand kit, change dimensions of existing graphics, animated graphics, etc.</a:t>
            </a:r>
          </a:p>
        </p:txBody>
      </p:sp>
      <p:sp>
        <p:nvSpPr>
          <p:cNvPr id="4" name="Slide Number Placeholder 3"/>
          <p:cNvSpPr>
            <a:spLocks noGrp="1"/>
          </p:cNvSpPr>
          <p:nvPr>
            <p:ph type="sldNum" sz="quarter" idx="5"/>
          </p:nvPr>
        </p:nvSpPr>
        <p:spPr/>
        <p:txBody>
          <a:bodyPr/>
          <a:lstStyle/>
          <a:p>
            <a:fld id="{562DAE6E-9795-4430-ABDB-F7FA797087AE}" type="slidenum">
              <a:rPr lang="en-US" smtClean="0"/>
              <a:t>10</a:t>
            </a:fld>
            <a:endParaRPr lang="en-US"/>
          </a:p>
        </p:txBody>
      </p:sp>
    </p:spTree>
    <p:extLst>
      <p:ext uri="{BB962C8B-B14F-4D97-AF65-F5344CB8AC3E}">
        <p14:creationId xmlns:p14="http://schemas.microsoft.com/office/powerpoint/2010/main" val="200995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digital resource. Helps you re-package existing content or easily make new content. Videos are much more engaging on SM. This is an easy and effective way to tap into audience interest in videos without spending too much time or spending tons of money.  </a:t>
            </a:r>
          </a:p>
          <a:p>
            <a:endParaRPr lang="en-US" dirty="0"/>
          </a:p>
          <a:p>
            <a:r>
              <a:rPr lang="en-US" dirty="0"/>
              <a:t>Can have a free account up to a team account with various prices and feature differences. </a:t>
            </a:r>
          </a:p>
        </p:txBody>
      </p:sp>
      <p:sp>
        <p:nvSpPr>
          <p:cNvPr id="4" name="Slide Number Placeholder 3"/>
          <p:cNvSpPr>
            <a:spLocks noGrp="1"/>
          </p:cNvSpPr>
          <p:nvPr>
            <p:ph type="sldNum" sz="quarter" idx="5"/>
          </p:nvPr>
        </p:nvSpPr>
        <p:spPr/>
        <p:txBody>
          <a:bodyPr/>
          <a:lstStyle/>
          <a:p>
            <a:fld id="{562DAE6E-9795-4430-ABDB-F7FA797087AE}" type="slidenum">
              <a:rPr lang="en-US" smtClean="0"/>
              <a:t>11</a:t>
            </a:fld>
            <a:endParaRPr lang="en-US"/>
          </a:p>
        </p:txBody>
      </p:sp>
    </p:spTree>
    <p:extLst>
      <p:ext uri="{BB962C8B-B14F-4D97-AF65-F5344CB8AC3E}">
        <p14:creationId xmlns:p14="http://schemas.microsoft.com/office/powerpoint/2010/main" val="22490122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Emerging tool on existing platform. Lets you broadcast live, </a:t>
            </a:r>
          </a:p>
        </p:txBody>
      </p:sp>
      <p:sp>
        <p:nvSpPr>
          <p:cNvPr id="4" name="Slide Number Placeholder 3"/>
          <p:cNvSpPr>
            <a:spLocks noGrp="1"/>
          </p:cNvSpPr>
          <p:nvPr>
            <p:ph type="sldNum" sz="quarter" idx="5"/>
          </p:nvPr>
        </p:nvSpPr>
        <p:spPr/>
        <p:txBody>
          <a:bodyPr/>
          <a:lstStyle/>
          <a:p>
            <a:fld id="{562DAE6E-9795-4430-ABDB-F7FA797087AE}" type="slidenum">
              <a:rPr lang="en-US" smtClean="0"/>
              <a:t>12</a:t>
            </a:fld>
            <a:endParaRPr lang="en-US"/>
          </a:p>
        </p:txBody>
      </p:sp>
    </p:spTree>
    <p:extLst>
      <p:ext uri="{BB962C8B-B14F-4D97-AF65-F5344CB8AC3E}">
        <p14:creationId xmlns:p14="http://schemas.microsoft.com/office/powerpoint/2010/main" val="2773830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Emerging tool on existing platform. </a:t>
            </a:r>
          </a:p>
        </p:txBody>
      </p:sp>
      <p:sp>
        <p:nvSpPr>
          <p:cNvPr id="4" name="Slide Number Placeholder 3"/>
          <p:cNvSpPr>
            <a:spLocks noGrp="1"/>
          </p:cNvSpPr>
          <p:nvPr>
            <p:ph type="sldNum" sz="quarter" idx="5"/>
          </p:nvPr>
        </p:nvSpPr>
        <p:spPr/>
        <p:txBody>
          <a:bodyPr/>
          <a:lstStyle/>
          <a:p>
            <a:fld id="{562DAE6E-9795-4430-ABDB-F7FA797087AE}" type="slidenum">
              <a:rPr lang="en-US" smtClean="0"/>
              <a:t>13</a:t>
            </a:fld>
            <a:endParaRPr lang="en-US"/>
          </a:p>
        </p:txBody>
      </p:sp>
    </p:spTree>
    <p:extLst>
      <p:ext uri="{BB962C8B-B14F-4D97-AF65-F5344CB8AC3E}">
        <p14:creationId xmlns:p14="http://schemas.microsoft.com/office/powerpoint/2010/main" val="854081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1" y="6400800"/>
            <a:ext cx="12192000" cy="457200"/>
          </a:xfrm>
          <a:prstGeom prst="rect">
            <a:avLst/>
          </a:prstGeom>
          <a:solidFill>
            <a:srgbClr val="8A002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Box 14"/>
          <p:cNvSpPr txBox="1"/>
          <p:nvPr userDrawn="1"/>
        </p:nvSpPr>
        <p:spPr>
          <a:xfrm>
            <a:off x="4318000" y="6400314"/>
            <a:ext cx="355600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Catholic Apostolate Center</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00314"/>
            <a:ext cx="463830" cy="457686"/>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28172" y="6395150"/>
            <a:ext cx="463830" cy="457686"/>
          </a:xfrm>
          <a:prstGeom prst="rect">
            <a:avLst/>
          </a:prstGeom>
        </p:spPr>
      </p:pic>
    </p:spTree>
    <p:extLst>
      <p:ext uri="{BB962C8B-B14F-4D97-AF65-F5344CB8AC3E}">
        <p14:creationId xmlns:p14="http://schemas.microsoft.com/office/powerpoint/2010/main" val="1847824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6691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 y="6400800"/>
            <a:ext cx="12192000" cy="457200"/>
          </a:xfrm>
          <a:prstGeom prst="rect">
            <a:avLst/>
          </a:prstGeom>
          <a:solidFill>
            <a:srgbClr val="7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userDrawn="1"/>
        </p:nvSpPr>
        <p:spPr>
          <a:xfrm>
            <a:off x="4318000" y="6400314"/>
            <a:ext cx="355600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Catholic Apostolate Center</a:t>
            </a:r>
          </a:p>
        </p:txBody>
      </p:sp>
    </p:spTree>
    <p:extLst>
      <p:ext uri="{BB962C8B-B14F-4D97-AF65-F5344CB8AC3E}">
        <p14:creationId xmlns:p14="http://schemas.microsoft.com/office/powerpoint/2010/main" val="186398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5274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7255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98997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3" name="Rectangle 12"/>
          <p:cNvSpPr/>
          <p:nvPr userDrawn="1"/>
        </p:nvSpPr>
        <p:spPr>
          <a:xfrm>
            <a:off x="1" y="6400800"/>
            <a:ext cx="12192000" cy="457200"/>
          </a:xfrm>
          <a:prstGeom prst="rect">
            <a:avLst/>
          </a:prstGeom>
          <a:solidFill>
            <a:srgbClr val="7802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Box 14"/>
          <p:cNvSpPr txBox="1"/>
          <p:nvPr userDrawn="1"/>
        </p:nvSpPr>
        <p:spPr>
          <a:xfrm>
            <a:off x="4318000" y="6400314"/>
            <a:ext cx="355600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Catholic Apostolate Center</a:t>
            </a:r>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00314"/>
            <a:ext cx="463830" cy="457686"/>
          </a:xfrm>
          <a:prstGeom prst="rect">
            <a:avLst/>
          </a:prstGeom>
        </p:spPr>
      </p:pic>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28172" y="6395150"/>
            <a:ext cx="463830" cy="457686"/>
          </a:xfrm>
          <a:prstGeom prst="rect">
            <a:avLst/>
          </a:prstGeom>
        </p:spPr>
      </p:pic>
    </p:spTree>
    <p:extLst>
      <p:ext uri="{BB962C8B-B14F-4D97-AF65-F5344CB8AC3E}">
        <p14:creationId xmlns:p14="http://schemas.microsoft.com/office/powerpoint/2010/main" val="33079740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1" y="6400800"/>
            <a:ext cx="12192000" cy="457200"/>
          </a:xfrm>
          <a:prstGeom prst="rect">
            <a:avLst/>
          </a:prstGeom>
          <a:solidFill>
            <a:srgbClr val="8A002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userDrawn="1"/>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extBox 14"/>
          <p:cNvSpPr txBox="1"/>
          <p:nvPr userDrawn="1"/>
        </p:nvSpPr>
        <p:spPr>
          <a:xfrm>
            <a:off x="4318000" y="6400314"/>
            <a:ext cx="3556000" cy="369332"/>
          </a:xfrm>
          <a:prstGeom prst="rect">
            <a:avLst/>
          </a:prstGeom>
          <a:noFill/>
        </p:spPr>
        <p:txBody>
          <a:bodyPr wrap="square" rtlCol="0">
            <a:spAutoFit/>
          </a:bodyPr>
          <a:lstStyle/>
          <a:p>
            <a:pPr algn="ctr"/>
            <a:r>
              <a:rPr lang="en-US" b="1" dirty="0">
                <a:solidFill>
                  <a:schemeClr val="bg1"/>
                </a:solidFill>
                <a:latin typeface="Century Gothic" panose="020B0502020202020204" pitchFamily="34" charset="0"/>
              </a:rPr>
              <a:t>Catholic Apostolate Center</a:t>
            </a:r>
          </a:p>
        </p:txBody>
      </p:sp>
      <p:pic>
        <p:nvPicPr>
          <p:cNvPr id="16" name="Picture 15"/>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6400314"/>
            <a:ext cx="463830" cy="457686"/>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728172" y="6395150"/>
            <a:ext cx="463830" cy="457686"/>
          </a:xfrm>
          <a:prstGeom prst="rect">
            <a:avLst/>
          </a:prstGeom>
        </p:spPr>
      </p:pic>
    </p:spTree>
    <p:extLst>
      <p:ext uri="{BB962C8B-B14F-4D97-AF65-F5344CB8AC3E}">
        <p14:creationId xmlns:p14="http://schemas.microsoft.com/office/powerpoint/2010/main" val="29019092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85000"/>
        </a:lnSpc>
        <a:spcBef>
          <a:spcPct val="0"/>
        </a:spcBef>
        <a:buNone/>
        <a:defRPr sz="4800" b="1"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rgbClr val="8A002D"/>
        </a:buClr>
        <a:buFont typeface="Arial" panose="020B0604020202020204"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rgbClr val="8A002D"/>
        </a:buClr>
        <a:buFont typeface="Arial" panose="020B0604020202020204"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rgbClr val="8A002D"/>
        </a:buClr>
        <a:buFont typeface="Arial" panose="020B0604020202020204"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rgbClr val="8A002D"/>
        </a:buClr>
        <a:buFont typeface="Arial" panose="020B0604020202020204"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4"/><Relationship Id="rId7" Type="http://schemas.openxmlformats.org/officeDocument/2006/relationships/image" Target="../media/image25.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3.xml"/><Relationship Id="rId5" Type="http://schemas.openxmlformats.org/officeDocument/2006/relationships/slideLayout" Target="../slideLayouts/slideLayout2.xml"/><Relationship Id="rId10" Type="http://schemas.openxmlformats.org/officeDocument/2006/relationships/image" Target="../media/image28.PNG"/><Relationship Id="rId4" Type="http://schemas.openxmlformats.org/officeDocument/2006/relationships/video" Target="../media/media2.mp4"/><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hyperlink" Target="http://www.pewinternet.org/2015/01/09/demographics-of-key-social-networking-platforms-2/" TargetMode="External"/><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pewinternet.org/2015/08/19/the-demographics-of-social-media-user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pewinternet.org/2018/05/31/teens-social-media-technology-2018/" TargetMode="External"/><Relationship Id="rId2" Type="http://schemas.openxmlformats.org/officeDocument/2006/relationships/hyperlink" Target="http://www.pewinternet.org/2016/11/11/social-media-update-2016/" TargetMode="Externa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Using Social Media and Digital Resources to be Catholic Evangelical Witnesses</a:t>
            </a:r>
          </a:p>
        </p:txBody>
      </p:sp>
      <p:sp>
        <p:nvSpPr>
          <p:cNvPr id="3" name="Subtitle 2"/>
          <p:cNvSpPr>
            <a:spLocks noGrp="1"/>
          </p:cNvSpPr>
          <p:nvPr>
            <p:ph type="subTitle" idx="1"/>
          </p:nvPr>
        </p:nvSpPr>
        <p:spPr>
          <a:xfrm>
            <a:off x="1097280" y="4547899"/>
            <a:ext cx="10058400" cy="1143000"/>
          </a:xfrm>
        </p:spPr>
        <p:txBody>
          <a:bodyPr>
            <a:normAutofit fontScale="85000" lnSpcReduction="20000"/>
          </a:bodyPr>
          <a:lstStyle/>
          <a:p>
            <a:r>
              <a:rPr lang="en-US" dirty="0"/>
              <a:t>Fr. Frank </a:t>
            </a:r>
            <a:r>
              <a:rPr lang="en-US" dirty="0" err="1"/>
              <a:t>Donio</a:t>
            </a:r>
            <a:r>
              <a:rPr lang="en-US" dirty="0"/>
              <a:t>, S.A.C., </a:t>
            </a:r>
            <a:r>
              <a:rPr lang="en-US" dirty="0" err="1"/>
              <a:t>D.Min</a:t>
            </a:r>
            <a:r>
              <a:rPr lang="en-US" dirty="0"/>
              <a:t>. </a:t>
            </a:r>
          </a:p>
          <a:p>
            <a:r>
              <a:rPr lang="en-US" dirty="0"/>
              <a:t>Kate Fowler</a:t>
            </a:r>
          </a:p>
          <a:p>
            <a:r>
              <a:rPr lang="en-US" dirty="0"/>
              <a:t>Chris </a:t>
            </a:r>
            <a:r>
              <a:rPr lang="en-US" dirty="0" err="1"/>
              <a:t>Pierno</a:t>
            </a:r>
            <a:endParaRPr lang="en-US" dirty="0"/>
          </a:p>
        </p:txBody>
      </p:sp>
    </p:spTree>
    <p:extLst>
      <p:ext uri="{BB962C8B-B14F-4D97-AF65-F5344CB8AC3E}">
        <p14:creationId xmlns:p14="http://schemas.microsoft.com/office/powerpoint/2010/main" val="290102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8F6ADF8-04E1-4595-AAE7-F26D5AD9A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56273" y="122478"/>
            <a:ext cx="1614879" cy="1614879"/>
          </a:xfrm>
        </p:spPr>
      </p:pic>
      <p:sp>
        <p:nvSpPr>
          <p:cNvPr id="3" name="Rectangle 2">
            <a:extLst>
              <a:ext uri="{FF2B5EF4-FFF2-40B4-BE49-F238E27FC236}">
                <a16:creationId xmlns:a16="http://schemas.microsoft.com/office/drawing/2014/main" id="{3077F6DE-D4D6-44B2-8776-FC9A1F0225ED}"/>
              </a:ext>
            </a:extLst>
          </p:cNvPr>
          <p:cNvSpPr/>
          <p:nvPr/>
        </p:nvSpPr>
        <p:spPr>
          <a:xfrm>
            <a:off x="843095" y="1975788"/>
            <a:ext cx="10041237" cy="1477328"/>
          </a:xfrm>
          <a:prstGeom prst="rect">
            <a:avLst/>
          </a:prstGeom>
        </p:spPr>
        <p:txBody>
          <a:bodyPr wrap="square">
            <a:spAutoFit/>
          </a:bodyPr>
          <a:lstStyle/>
          <a:p>
            <a:pPr marL="285750" indent="-285750">
              <a:buFont typeface="Arial" panose="020B0604020202020204" pitchFamily="34" charset="0"/>
              <a:buChar char="•"/>
            </a:pPr>
            <a:r>
              <a:rPr lang="en-US" dirty="0">
                <a:solidFill>
                  <a:srgbClr val="222222"/>
                </a:solidFill>
                <a:latin typeface="+mj-lt"/>
              </a:rPr>
              <a:t>Graphic-design tool website. </a:t>
            </a:r>
          </a:p>
          <a:p>
            <a:pPr marL="285750" indent="-285750">
              <a:buFont typeface="Arial" panose="020B0604020202020204" pitchFamily="34" charset="0"/>
              <a:buChar char="•"/>
            </a:pPr>
            <a:r>
              <a:rPr lang="en-US" dirty="0">
                <a:solidFill>
                  <a:srgbClr val="222222"/>
                </a:solidFill>
                <a:latin typeface="+mj-lt"/>
              </a:rPr>
              <a:t>Drag-and-drop format with access to over a million photographs, graphics, and fonts. </a:t>
            </a:r>
          </a:p>
          <a:p>
            <a:pPr marL="285750" indent="-285750">
              <a:buFont typeface="Arial" panose="020B0604020202020204" pitchFamily="34" charset="0"/>
              <a:buChar char="•"/>
            </a:pPr>
            <a:r>
              <a:rPr lang="en-US" dirty="0">
                <a:solidFill>
                  <a:srgbClr val="222222"/>
                </a:solidFill>
                <a:latin typeface="+mj-lt"/>
              </a:rPr>
              <a:t>Accessible and user-friendly: Used by non-designers and professionals. </a:t>
            </a:r>
          </a:p>
          <a:p>
            <a:pPr marL="285750" indent="-285750">
              <a:buFont typeface="Arial" panose="020B0604020202020204" pitchFamily="34" charset="0"/>
              <a:buChar char="•"/>
            </a:pPr>
            <a:r>
              <a:rPr lang="en-US" dirty="0">
                <a:solidFill>
                  <a:srgbClr val="222222"/>
                </a:solidFill>
                <a:latin typeface="+mj-lt"/>
              </a:rPr>
              <a:t>Versatile tools used for both web and print media design and graphics.</a:t>
            </a:r>
          </a:p>
          <a:p>
            <a:pPr marL="285750" indent="-285750">
              <a:buFont typeface="Arial" panose="020B0604020202020204" pitchFamily="34" charset="0"/>
              <a:buChar char="•"/>
            </a:pPr>
            <a:r>
              <a:rPr lang="en-US" dirty="0">
                <a:solidFill>
                  <a:srgbClr val="222222"/>
                </a:solidFill>
                <a:latin typeface="+mj-lt"/>
              </a:rPr>
              <a:t>Free resource with options for levels of membership. </a:t>
            </a:r>
            <a:endParaRPr lang="en-US" dirty="0">
              <a:latin typeface="+mj-lt"/>
            </a:endParaRPr>
          </a:p>
        </p:txBody>
      </p:sp>
      <p:pic>
        <p:nvPicPr>
          <p:cNvPr id="6" name="Picture 5" descr="A close up of a sign&#10;&#10;Description automatically generated">
            <a:extLst>
              <a:ext uri="{FF2B5EF4-FFF2-40B4-BE49-F238E27FC236}">
                <a16:creationId xmlns:a16="http://schemas.microsoft.com/office/drawing/2014/main" id="{82394BE5-A701-4CBD-A4C0-7B331EE5E7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888" y="3691547"/>
            <a:ext cx="2544024" cy="2544024"/>
          </a:xfrm>
          <a:prstGeom prst="rect">
            <a:avLst/>
          </a:prstGeom>
        </p:spPr>
      </p:pic>
      <p:pic>
        <p:nvPicPr>
          <p:cNvPr id="10" name="Picture 9" descr="A group of people standing in front of a sign&#10;&#10;Description automatically generated">
            <a:extLst>
              <a:ext uri="{FF2B5EF4-FFF2-40B4-BE49-F238E27FC236}">
                <a16:creationId xmlns:a16="http://schemas.microsoft.com/office/drawing/2014/main" id="{944E0321-2DC4-4225-A614-F574803F8B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00912" y="3671748"/>
            <a:ext cx="4525602" cy="2545651"/>
          </a:xfrm>
          <a:prstGeom prst="rect">
            <a:avLst/>
          </a:prstGeom>
        </p:spPr>
      </p:pic>
      <p:pic>
        <p:nvPicPr>
          <p:cNvPr id="13" name="Picture 12" descr="A picture containing person, indoor, man, wall&#10;&#10;Description automatically generated">
            <a:extLst>
              <a:ext uri="{FF2B5EF4-FFF2-40B4-BE49-F238E27FC236}">
                <a16:creationId xmlns:a16="http://schemas.microsoft.com/office/drawing/2014/main" id="{21D94F3B-8E62-4DF2-AB92-6ABA96AC36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6514" y="3671747"/>
            <a:ext cx="3036690" cy="2545651"/>
          </a:xfrm>
          <a:prstGeom prst="rect">
            <a:avLst/>
          </a:prstGeom>
        </p:spPr>
      </p:pic>
    </p:spTree>
    <p:extLst>
      <p:ext uri="{BB962C8B-B14F-4D97-AF65-F5344CB8AC3E}">
        <p14:creationId xmlns:p14="http://schemas.microsoft.com/office/powerpoint/2010/main" val="24434452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D0A995-7D54-4057-8DB5-06D148587BB8}"/>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5343442" y="96245"/>
            <a:ext cx="1615109" cy="1615109"/>
          </a:xfrm>
        </p:spPr>
      </p:pic>
      <p:pic>
        <p:nvPicPr>
          <p:cNvPr id="6" name="1.22_St.Vincent.Pallotti">
            <a:hlinkClick r:id="" action="ppaction://media"/>
            <a:extLst>
              <a:ext uri="{FF2B5EF4-FFF2-40B4-BE49-F238E27FC236}">
                <a16:creationId xmlns:a16="http://schemas.microsoft.com/office/drawing/2014/main" id="{05B38DE8-C6E8-4A1E-9C6F-DC1E5B1A630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942663" y="2950827"/>
            <a:ext cx="2734812" cy="2734812"/>
          </a:xfrm>
          <a:prstGeom prst="rect">
            <a:avLst/>
          </a:prstGeom>
        </p:spPr>
      </p:pic>
      <p:sp>
        <p:nvSpPr>
          <p:cNvPr id="3" name="TextBox 2">
            <a:extLst>
              <a:ext uri="{FF2B5EF4-FFF2-40B4-BE49-F238E27FC236}">
                <a16:creationId xmlns:a16="http://schemas.microsoft.com/office/drawing/2014/main" id="{7145BF64-07D4-45E1-BFE7-41EFB549741A}"/>
              </a:ext>
            </a:extLst>
          </p:cNvPr>
          <p:cNvSpPr txBox="1"/>
          <p:nvPr/>
        </p:nvSpPr>
        <p:spPr>
          <a:xfrm>
            <a:off x="2806966" y="2146057"/>
            <a:ext cx="7191392" cy="430887"/>
          </a:xfrm>
          <a:prstGeom prst="rect">
            <a:avLst/>
          </a:prstGeom>
          <a:noFill/>
        </p:spPr>
        <p:txBody>
          <a:bodyPr wrap="none" rtlCol="0">
            <a:spAutoFit/>
          </a:bodyPr>
          <a:lstStyle/>
          <a:p>
            <a:r>
              <a:rPr lang="en-US" sz="2200" dirty="0"/>
              <a:t>“Transform articles into videos in minutes.” –Lumen5 </a:t>
            </a:r>
          </a:p>
        </p:txBody>
      </p:sp>
      <p:pic>
        <p:nvPicPr>
          <p:cNvPr id="4" name="I_was_one_of_the_twenty_men_kneeling_nea">
            <a:hlinkClick r:id="" action="ppaction://media"/>
            <a:extLst>
              <a:ext uri="{FF2B5EF4-FFF2-40B4-BE49-F238E27FC236}">
                <a16:creationId xmlns:a16="http://schemas.microsoft.com/office/drawing/2014/main" id="{D012320C-EFA1-4134-9832-ED805F430DD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3971718" y="2950827"/>
            <a:ext cx="4861889" cy="2734812"/>
          </a:xfrm>
          <a:prstGeom prst="rect">
            <a:avLst/>
          </a:prstGeom>
        </p:spPr>
      </p:pic>
      <p:pic>
        <p:nvPicPr>
          <p:cNvPr id="8" name="Picture 7" descr="A screenshot of a cell phone&#10;&#10;Description automatically generated">
            <a:extLst>
              <a:ext uri="{FF2B5EF4-FFF2-40B4-BE49-F238E27FC236}">
                <a16:creationId xmlns:a16="http://schemas.microsoft.com/office/drawing/2014/main" id="{6152395E-1AEF-47F5-8203-B153B18EFFA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7348" y="2950827"/>
            <a:ext cx="3431448" cy="2734812"/>
          </a:xfrm>
          <a:prstGeom prst="rect">
            <a:avLst/>
          </a:prstGeom>
        </p:spPr>
      </p:pic>
      <p:sp>
        <p:nvSpPr>
          <p:cNvPr id="9" name="Arrow: Right 8">
            <a:extLst>
              <a:ext uri="{FF2B5EF4-FFF2-40B4-BE49-F238E27FC236}">
                <a16:creationId xmlns:a16="http://schemas.microsoft.com/office/drawing/2014/main" id="{6A8533AB-E2FC-455F-B82B-7C9B71B4F760}"/>
              </a:ext>
            </a:extLst>
          </p:cNvPr>
          <p:cNvSpPr/>
          <p:nvPr/>
        </p:nvSpPr>
        <p:spPr>
          <a:xfrm>
            <a:off x="3288727" y="4496499"/>
            <a:ext cx="964490" cy="318782"/>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1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2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27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4EE7D9-F1F6-489D-AD23-9FA5D074E90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89190" y="311770"/>
            <a:ext cx="3413620" cy="1399584"/>
          </a:xfrm>
        </p:spPr>
      </p:pic>
      <p:pic>
        <p:nvPicPr>
          <p:cNvPr id="7" name="Picture 6">
            <a:extLst>
              <a:ext uri="{FF2B5EF4-FFF2-40B4-BE49-F238E27FC236}">
                <a16:creationId xmlns:a16="http://schemas.microsoft.com/office/drawing/2014/main" id="{A67642E4-ACAB-4BCF-ADD1-C587AF12BF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14" y="2045399"/>
            <a:ext cx="5985146" cy="3491335"/>
          </a:xfrm>
          <a:prstGeom prst="rect">
            <a:avLst/>
          </a:prstGeom>
        </p:spPr>
      </p:pic>
      <p:sp>
        <p:nvSpPr>
          <p:cNvPr id="3" name="TextBox 2">
            <a:extLst>
              <a:ext uri="{FF2B5EF4-FFF2-40B4-BE49-F238E27FC236}">
                <a16:creationId xmlns:a16="http://schemas.microsoft.com/office/drawing/2014/main" id="{37C9EA4F-48DD-47E6-8826-B233E1F3AD28}"/>
              </a:ext>
            </a:extLst>
          </p:cNvPr>
          <p:cNvSpPr txBox="1"/>
          <p:nvPr/>
        </p:nvSpPr>
        <p:spPr>
          <a:xfrm>
            <a:off x="6789210" y="3190901"/>
            <a:ext cx="5092118" cy="1200329"/>
          </a:xfrm>
          <a:prstGeom prst="rect">
            <a:avLst/>
          </a:prstGeom>
          <a:noFill/>
        </p:spPr>
        <p:txBody>
          <a:bodyPr wrap="square" rtlCol="0">
            <a:spAutoFit/>
          </a:bodyPr>
          <a:lstStyle/>
          <a:p>
            <a:r>
              <a:rPr lang="en-US" dirty="0"/>
              <a:t>“Instantly stream live to your friends and followers and interact with viewers in real time with </a:t>
            </a:r>
            <a:r>
              <a:rPr lang="en-US" b="1" dirty="0"/>
              <a:t>Facebook Live</a:t>
            </a:r>
            <a:r>
              <a:rPr lang="en-US" dirty="0"/>
              <a:t>. Live broadcasting made easy.” -Facebook</a:t>
            </a:r>
          </a:p>
        </p:txBody>
      </p:sp>
    </p:spTree>
    <p:extLst>
      <p:ext uri="{BB962C8B-B14F-4D97-AF65-F5344CB8AC3E}">
        <p14:creationId xmlns:p14="http://schemas.microsoft.com/office/powerpoint/2010/main" val="11640987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37C838D-F3BA-490B-8448-64282296B38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198" b="9015"/>
          <a:stretch/>
        </p:blipFill>
        <p:spPr>
          <a:xfrm>
            <a:off x="4211229" y="67111"/>
            <a:ext cx="3769542" cy="1747829"/>
          </a:xfrm>
        </p:spPr>
      </p:pic>
      <p:pic>
        <p:nvPicPr>
          <p:cNvPr id="4" name="Picture 3" descr="A person holding a sign&#10;&#10;Description automatically generated">
            <a:extLst>
              <a:ext uri="{FF2B5EF4-FFF2-40B4-BE49-F238E27FC236}">
                <a16:creationId xmlns:a16="http://schemas.microsoft.com/office/drawing/2014/main" id="{0D86A02B-31D3-4118-BF69-245395A36C9F}"/>
              </a:ext>
            </a:extLst>
          </p:cNvPr>
          <p:cNvPicPr>
            <a:picLocks noChangeAspect="1"/>
          </p:cNvPicPr>
          <p:nvPr/>
        </p:nvPicPr>
        <p:blipFill rotWithShape="1">
          <a:blip r:embed="rId4">
            <a:extLst>
              <a:ext uri="{28A0092B-C50C-407E-A947-70E740481C1C}">
                <a14:useLocalDpi xmlns:a14="http://schemas.microsoft.com/office/drawing/2010/main" val="0"/>
              </a:ext>
            </a:extLst>
          </a:blip>
          <a:srcRect b="9669"/>
          <a:stretch/>
        </p:blipFill>
        <p:spPr>
          <a:xfrm>
            <a:off x="2435817" y="2553175"/>
            <a:ext cx="2254844" cy="3788902"/>
          </a:xfrm>
          <a:prstGeom prst="rect">
            <a:avLst/>
          </a:prstGeom>
        </p:spPr>
      </p:pic>
      <p:pic>
        <p:nvPicPr>
          <p:cNvPr id="10" name="Picture 9" descr="A group of people standing in a room&#10;&#10;Description automatically generated">
            <a:extLst>
              <a:ext uri="{FF2B5EF4-FFF2-40B4-BE49-F238E27FC236}">
                <a16:creationId xmlns:a16="http://schemas.microsoft.com/office/drawing/2014/main" id="{93D62939-CDBA-40C9-AA59-732F3CB0E110}"/>
              </a:ext>
            </a:extLst>
          </p:cNvPr>
          <p:cNvPicPr>
            <a:picLocks noChangeAspect="1"/>
          </p:cNvPicPr>
          <p:nvPr/>
        </p:nvPicPr>
        <p:blipFill rotWithShape="1">
          <a:blip r:embed="rId5">
            <a:extLst>
              <a:ext uri="{28A0092B-C50C-407E-A947-70E740481C1C}">
                <a14:useLocalDpi xmlns:a14="http://schemas.microsoft.com/office/drawing/2010/main" val="0"/>
              </a:ext>
            </a:extLst>
          </a:blip>
          <a:srcRect b="9334"/>
          <a:stretch/>
        </p:blipFill>
        <p:spPr>
          <a:xfrm>
            <a:off x="7501338" y="2553175"/>
            <a:ext cx="2389361" cy="3788903"/>
          </a:xfrm>
          <a:prstGeom prst="rect">
            <a:avLst/>
          </a:prstGeom>
        </p:spPr>
      </p:pic>
      <p:pic>
        <p:nvPicPr>
          <p:cNvPr id="12" name="Picture 11" descr="A person standing in front of a crowd&#10;&#10;Description automatically generated">
            <a:extLst>
              <a:ext uri="{FF2B5EF4-FFF2-40B4-BE49-F238E27FC236}">
                <a16:creationId xmlns:a16="http://schemas.microsoft.com/office/drawing/2014/main" id="{58ADEF56-7B09-42C7-84CD-1928D65E1CEA}"/>
              </a:ext>
            </a:extLst>
          </p:cNvPr>
          <p:cNvPicPr>
            <a:picLocks noChangeAspect="1"/>
          </p:cNvPicPr>
          <p:nvPr/>
        </p:nvPicPr>
        <p:blipFill rotWithShape="1">
          <a:blip r:embed="rId6">
            <a:extLst>
              <a:ext uri="{28A0092B-C50C-407E-A947-70E740481C1C}">
                <a14:useLocalDpi xmlns:a14="http://schemas.microsoft.com/office/drawing/2010/main" val="0"/>
              </a:ext>
            </a:extLst>
          </a:blip>
          <a:srcRect b="9669"/>
          <a:stretch/>
        </p:blipFill>
        <p:spPr>
          <a:xfrm>
            <a:off x="4925554" y="2553175"/>
            <a:ext cx="2340891" cy="3788902"/>
          </a:xfrm>
          <a:prstGeom prst="rect">
            <a:avLst/>
          </a:prstGeom>
        </p:spPr>
      </p:pic>
      <p:sp>
        <p:nvSpPr>
          <p:cNvPr id="13" name="TextBox 12">
            <a:extLst>
              <a:ext uri="{FF2B5EF4-FFF2-40B4-BE49-F238E27FC236}">
                <a16:creationId xmlns:a16="http://schemas.microsoft.com/office/drawing/2014/main" id="{2C09DE09-0107-4AF5-A2E9-3041A5BAFC08}"/>
              </a:ext>
            </a:extLst>
          </p:cNvPr>
          <p:cNvSpPr txBox="1"/>
          <p:nvPr/>
        </p:nvSpPr>
        <p:spPr>
          <a:xfrm>
            <a:off x="2368558" y="1859428"/>
            <a:ext cx="7454882" cy="646331"/>
          </a:xfrm>
          <a:prstGeom prst="rect">
            <a:avLst/>
          </a:prstGeom>
          <a:noFill/>
        </p:spPr>
        <p:txBody>
          <a:bodyPr wrap="square" rtlCol="0">
            <a:spAutoFit/>
          </a:bodyPr>
          <a:lstStyle/>
          <a:p>
            <a:pPr algn="ctr"/>
            <a:r>
              <a:rPr lang="en-US" dirty="0"/>
              <a:t>“Your </a:t>
            </a:r>
            <a:r>
              <a:rPr lang="en-US" b="1" dirty="0"/>
              <a:t>story</a:t>
            </a:r>
            <a:r>
              <a:rPr lang="en-US" dirty="0"/>
              <a:t> is a way of sharing photos and videos with your followers that disappear after 24 hours.” -Instagram</a:t>
            </a:r>
          </a:p>
        </p:txBody>
      </p:sp>
    </p:spTree>
    <p:extLst>
      <p:ext uri="{BB962C8B-B14F-4D97-AF65-F5344CB8AC3E}">
        <p14:creationId xmlns:p14="http://schemas.microsoft.com/office/powerpoint/2010/main" val="1844548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B9EA44-9E3C-4389-B704-6019454361AB}"/>
              </a:ext>
            </a:extLst>
          </p:cNvPr>
          <p:cNvSpPr>
            <a:spLocks noGrp="1"/>
          </p:cNvSpPr>
          <p:nvPr>
            <p:ph idx="1"/>
          </p:nvPr>
        </p:nvSpPr>
        <p:spPr/>
        <p:txBody>
          <a:bodyPr/>
          <a:lstStyle/>
          <a:p>
            <a:pPr>
              <a:buFont typeface="Arial" panose="020B0604020202020204" pitchFamily="34" charset="0"/>
              <a:buChar char="•"/>
            </a:pPr>
            <a:r>
              <a:rPr lang="en-US" dirty="0"/>
              <a:t> Scheduling posts</a:t>
            </a:r>
          </a:p>
          <a:p>
            <a:pPr>
              <a:buFont typeface="Arial" panose="020B0604020202020204" pitchFamily="34" charset="0"/>
              <a:buChar char="•"/>
            </a:pPr>
            <a:r>
              <a:rPr lang="en-US" dirty="0"/>
              <a:t> Creating a Calendar</a:t>
            </a:r>
          </a:p>
          <a:p>
            <a:pPr>
              <a:buFont typeface="Arial" panose="020B0604020202020204" pitchFamily="34" charset="0"/>
              <a:buChar char="•"/>
            </a:pPr>
            <a:r>
              <a:rPr lang="en-US" dirty="0"/>
              <a:t> Enlisting some help</a:t>
            </a:r>
          </a:p>
        </p:txBody>
      </p:sp>
      <p:pic>
        <p:nvPicPr>
          <p:cNvPr id="6" name="Picture 5">
            <a:extLst>
              <a:ext uri="{FF2B5EF4-FFF2-40B4-BE49-F238E27FC236}">
                <a16:creationId xmlns:a16="http://schemas.microsoft.com/office/drawing/2014/main" id="{FB4BCA77-8C60-49FD-BFD4-BA6E2FD806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7522" y="2249751"/>
            <a:ext cx="3438786" cy="1328449"/>
          </a:xfrm>
          <a:prstGeom prst="rect">
            <a:avLst/>
          </a:prstGeom>
        </p:spPr>
      </p:pic>
      <p:pic>
        <p:nvPicPr>
          <p:cNvPr id="7" name="Picture 6">
            <a:extLst>
              <a:ext uri="{FF2B5EF4-FFF2-40B4-BE49-F238E27FC236}">
                <a16:creationId xmlns:a16="http://schemas.microsoft.com/office/drawing/2014/main" id="{60A21BEC-6232-4F40-A1D3-4E68E6E3A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8379" y="4239312"/>
            <a:ext cx="2817071" cy="954939"/>
          </a:xfrm>
          <a:prstGeom prst="rect">
            <a:avLst/>
          </a:prstGeom>
        </p:spPr>
      </p:pic>
      <p:sp>
        <p:nvSpPr>
          <p:cNvPr id="4" name="TextBox 3">
            <a:extLst>
              <a:ext uri="{FF2B5EF4-FFF2-40B4-BE49-F238E27FC236}">
                <a16:creationId xmlns:a16="http://schemas.microsoft.com/office/drawing/2014/main" id="{561D43B3-A3C9-4E7E-9A8B-703C15E5F7F9}"/>
              </a:ext>
            </a:extLst>
          </p:cNvPr>
          <p:cNvSpPr txBox="1"/>
          <p:nvPr/>
        </p:nvSpPr>
        <p:spPr>
          <a:xfrm>
            <a:off x="1094568" y="861134"/>
            <a:ext cx="6622326" cy="707886"/>
          </a:xfrm>
          <a:prstGeom prst="rect">
            <a:avLst/>
          </a:prstGeom>
          <a:noFill/>
        </p:spPr>
        <p:txBody>
          <a:bodyPr wrap="none" rtlCol="0">
            <a:spAutoFit/>
          </a:bodyPr>
          <a:lstStyle/>
          <a:p>
            <a:r>
              <a:rPr lang="en-US" sz="4000" b="1" dirty="0"/>
              <a:t>How do I manage all this?</a:t>
            </a:r>
          </a:p>
        </p:txBody>
      </p:sp>
      <p:pic>
        <p:nvPicPr>
          <p:cNvPr id="1026" name="Picture 2" descr="Image result for google calendar">
            <a:extLst>
              <a:ext uri="{FF2B5EF4-FFF2-40B4-BE49-F238E27FC236}">
                <a16:creationId xmlns:a16="http://schemas.microsoft.com/office/drawing/2014/main" id="{6CC5C374-AC05-4E86-9DE0-BC1B5C344C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863" y="3429000"/>
            <a:ext cx="4113320" cy="2069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6098071-9BB2-4765-9784-FBB422B9EF49}"/>
              </a:ext>
            </a:extLst>
          </p:cNvPr>
          <p:cNvPicPr>
            <a:picLocks noChangeAspect="1"/>
          </p:cNvPicPr>
          <p:nvPr/>
        </p:nvPicPr>
        <p:blipFill>
          <a:blip r:embed="rId5"/>
          <a:stretch>
            <a:fillRect/>
          </a:stretch>
        </p:blipFill>
        <p:spPr>
          <a:xfrm>
            <a:off x="5220784" y="2419901"/>
            <a:ext cx="3332994" cy="2875025"/>
          </a:xfrm>
          <a:prstGeom prst="rect">
            <a:avLst/>
          </a:prstGeom>
        </p:spPr>
      </p:pic>
    </p:spTree>
    <p:extLst>
      <p:ext uri="{BB962C8B-B14F-4D97-AF65-F5344CB8AC3E}">
        <p14:creationId xmlns:p14="http://schemas.microsoft.com/office/powerpoint/2010/main" val="2775195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6217F8C-D739-44F1-96D3-982A8CEE11C3}"/>
              </a:ext>
            </a:extLst>
          </p:cNvPr>
          <p:cNvSpPr>
            <a:spLocks noGrp="1"/>
          </p:cNvSpPr>
          <p:nvPr>
            <p:ph idx="1"/>
          </p:nvPr>
        </p:nvSpPr>
        <p:spPr>
          <a:xfrm>
            <a:off x="1097280" y="1845734"/>
            <a:ext cx="6138021" cy="4023360"/>
          </a:xfrm>
        </p:spPr>
        <p:txBody>
          <a:bodyPr/>
          <a:lstStyle/>
          <a:p>
            <a:pPr>
              <a:buFont typeface="Arial" panose="020B0604020202020204" pitchFamily="34" charset="0"/>
              <a:buChar char="•"/>
            </a:pPr>
            <a:r>
              <a:rPr lang="en-US" dirty="0"/>
              <a:t> Is this something you want to invest in?</a:t>
            </a:r>
          </a:p>
          <a:p>
            <a:pPr>
              <a:buFont typeface="Arial" panose="020B0604020202020204" pitchFamily="34" charset="0"/>
              <a:buChar char="•"/>
            </a:pPr>
            <a:r>
              <a:rPr lang="en-US" dirty="0"/>
              <a:t> Do you have the content for regular updates?</a:t>
            </a:r>
          </a:p>
          <a:p>
            <a:pPr>
              <a:buFont typeface="Arial" panose="020B0604020202020204" pitchFamily="34" charset="0"/>
              <a:buChar char="•"/>
            </a:pPr>
            <a:r>
              <a:rPr lang="en-US" dirty="0"/>
              <a:t> You don’t have to be a big star.</a:t>
            </a:r>
          </a:p>
        </p:txBody>
      </p:sp>
      <p:pic>
        <p:nvPicPr>
          <p:cNvPr id="6" name="Picture 5">
            <a:extLst>
              <a:ext uri="{FF2B5EF4-FFF2-40B4-BE49-F238E27FC236}">
                <a16:creationId xmlns:a16="http://schemas.microsoft.com/office/drawing/2014/main" id="{0A185B77-FA9E-4CFC-95BA-0DC06E25E1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9662" y="395873"/>
            <a:ext cx="4761982" cy="1025001"/>
          </a:xfrm>
          <a:prstGeom prst="rect">
            <a:avLst/>
          </a:prstGeom>
        </p:spPr>
      </p:pic>
      <p:pic>
        <p:nvPicPr>
          <p:cNvPr id="4" name="Picture 3">
            <a:extLst>
              <a:ext uri="{FF2B5EF4-FFF2-40B4-BE49-F238E27FC236}">
                <a16:creationId xmlns:a16="http://schemas.microsoft.com/office/drawing/2014/main" id="{2334CC61-F172-451D-8148-9112856F8A82}"/>
              </a:ext>
            </a:extLst>
          </p:cNvPr>
          <p:cNvPicPr>
            <a:picLocks noChangeAspect="1"/>
          </p:cNvPicPr>
          <p:nvPr/>
        </p:nvPicPr>
        <p:blipFill>
          <a:blip r:embed="rId3"/>
          <a:stretch>
            <a:fillRect/>
          </a:stretch>
        </p:blipFill>
        <p:spPr>
          <a:xfrm>
            <a:off x="7319783" y="2503977"/>
            <a:ext cx="4460572" cy="3017933"/>
          </a:xfrm>
          <a:prstGeom prst="rect">
            <a:avLst/>
          </a:prstGeom>
        </p:spPr>
      </p:pic>
      <p:sp>
        <p:nvSpPr>
          <p:cNvPr id="7" name="TextBox 6">
            <a:extLst>
              <a:ext uri="{FF2B5EF4-FFF2-40B4-BE49-F238E27FC236}">
                <a16:creationId xmlns:a16="http://schemas.microsoft.com/office/drawing/2014/main" id="{77A7001C-31C2-4435-83F4-19142AAAEEB0}"/>
              </a:ext>
            </a:extLst>
          </p:cNvPr>
          <p:cNvSpPr txBox="1"/>
          <p:nvPr/>
        </p:nvSpPr>
        <p:spPr>
          <a:xfrm>
            <a:off x="691328" y="3782110"/>
            <a:ext cx="6141425" cy="461665"/>
          </a:xfrm>
          <a:prstGeom prst="rect">
            <a:avLst/>
          </a:prstGeom>
          <a:noFill/>
        </p:spPr>
        <p:txBody>
          <a:bodyPr wrap="none" rtlCol="0">
            <a:spAutoFit/>
          </a:bodyPr>
          <a:lstStyle/>
          <a:p>
            <a:r>
              <a:rPr lang="en-US" sz="2400" b="1" dirty="0"/>
              <a:t>CatholicApostolateCenter.org/Podcasts</a:t>
            </a:r>
          </a:p>
        </p:txBody>
      </p:sp>
      <p:sp>
        <p:nvSpPr>
          <p:cNvPr id="8" name="TextBox 7">
            <a:extLst>
              <a:ext uri="{FF2B5EF4-FFF2-40B4-BE49-F238E27FC236}">
                <a16:creationId xmlns:a16="http://schemas.microsoft.com/office/drawing/2014/main" id="{E524C3F8-74A4-4FEB-B041-1A553AC65781}"/>
              </a:ext>
            </a:extLst>
          </p:cNvPr>
          <p:cNvSpPr txBox="1"/>
          <p:nvPr/>
        </p:nvSpPr>
        <p:spPr>
          <a:xfrm>
            <a:off x="1204196" y="4547105"/>
            <a:ext cx="4810932" cy="707886"/>
          </a:xfrm>
          <a:prstGeom prst="rect">
            <a:avLst/>
          </a:prstGeom>
          <a:noFill/>
        </p:spPr>
        <p:txBody>
          <a:bodyPr wrap="none" rtlCol="0">
            <a:spAutoFit/>
          </a:bodyPr>
          <a:lstStyle/>
          <a:p>
            <a:pPr algn="ctr"/>
            <a:r>
              <a:rPr lang="en-US" sz="2000" dirty="0">
                <a:solidFill>
                  <a:srgbClr val="8A002D"/>
                </a:solidFill>
              </a:rPr>
              <a:t>Search “Catholic Apostolate Center”</a:t>
            </a:r>
          </a:p>
          <a:p>
            <a:pPr algn="ctr"/>
            <a:r>
              <a:rPr lang="en-US" sz="2000" dirty="0">
                <a:solidFill>
                  <a:srgbClr val="8A002D"/>
                </a:solidFill>
              </a:rPr>
              <a:t>on Apple Podcasts or Google Play</a:t>
            </a:r>
          </a:p>
        </p:txBody>
      </p:sp>
    </p:spTree>
    <p:extLst>
      <p:ext uri="{BB962C8B-B14F-4D97-AF65-F5344CB8AC3E}">
        <p14:creationId xmlns:p14="http://schemas.microsoft.com/office/powerpoint/2010/main" val="2967884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83B29-432A-4FA0-969A-6A94129D94F7}"/>
              </a:ext>
            </a:extLst>
          </p:cNvPr>
          <p:cNvSpPr>
            <a:spLocks noGrp="1"/>
          </p:cNvSpPr>
          <p:nvPr>
            <p:ph type="title"/>
          </p:nvPr>
        </p:nvSpPr>
        <p:spPr/>
        <p:txBody>
          <a:bodyPr/>
          <a:lstStyle/>
          <a:p>
            <a:r>
              <a:rPr lang="en-US" dirty="0"/>
              <a:t>What to Keep in Mind</a:t>
            </a:r>
          </a:p>
        </p:txBody>
      </p:sp>
      <p:sp>
        <p:nvSpPr>
          <p:cNvPr id="3" name="Content Placeholder 2">
            <a:extLst>
              <a:ext uri="{FF2B5EF4-FFF2-40B4-BE49-F238E27FC236}">
                <a16:creationId xmlns:a16="http://schemas.microsoft.com/office/drawing/2014/main" id="{A0142F75-0985-4B10-8577-7D53A052492D}"/>
              </a:ext>
            </a:extLst>
          </p:cNvPr>
          <p:cNvSpPr>
            <a:spLocks noGrp="1"/>
          </p:cNvSpPr>
          <p:nvPr>
            <p:ph idx="1"/>
          </p:nvPr>
        </p:nvSpPr>
        <p:spPr/>
        <p:txBody>
          <a:bodyPr>
            <a:normAutofit fontScale="92500"/>
          </a:bodyPr>
          <a:lstStyle/>
          <a:p>
            <a:pPr marL="457200" indent="-457200">
              <a:buClr>
                <a:srgbClr val="8A002D"/>
              </a:buClr>
              <a:buFont typeface="+mj-lt"/>
              <a:buAutoNum type="arabicPeriod"/>
            </a:pPr>
            <a:r>
              <a:rPr lang="en-US" sz="3600" dirty="0"/>
              <a:t>Review your content.</a:t>
            </a:r>
          </a:p>
          <a:p>
            <a:pPr marL="457200" indent="-457200">
              <a:buClr>
                <a:srgbClr val="8A002D"/>
              </a:buClr>
              <a:buFont typeface="+mj-lt"/>
              <a:buAutoNum type="arabicPeriod"/>
            </a:pPr>
            <a:r>
              <a:rPr lang="en-US" sz="3600" dirty="0"/>
              <a:t>Maintain a consistent voice.</a:t>
            </a:r>
          </a:p>
          <a:p>
            <a:pPr marL="457200" indent="-457200">
              <a:buClr>
                <a:srgbClr val="8A002D"/>
              </a:buClr>
              <a:buFont typeface="+mj-lt"/>
              <a:buAutoNum type="arabicPeriod"/>
            </a:pPr>
            <a:r>
              <a:rPr lang="en-US" sz="3600" dirty="0"/>
              <a:t>Remember your purpose.</a:t>
            </a:r>
          </a:p>
          <a:p>
            <a:pPr marL="457200" indent="-457200">
              <a:buClr>
                <a:srgbClr val="8A002D"/>
              </a:buClr>
              <a:buFont typeface="+mj-lt"/>
              <a:buAutoNum type="arabicPeriod"/>
            </a:pPr>
            <a:r>
              <a:rPr lang="en-US" sz="3600" dirty="0"/>
              <a:t>Only handle as many platforms as you can.</a:t>
            </a:r>
          </a:p>
          <a:p>
            <a:pPr marL="457200" indent="-457200">
              <a:buClr>
                <a:srgbClr val="8A002D"/>
              </a:buClr>
              <a:buFont typeface="+mj-lt"/>
              <a:buAutoNum type="arabicPeriod"/>
            </a:pPr>
            <a:r>
              <a:rPr lang="en-US" sz="3600" dirty="0"/>
              <a:t>Monitor your personal social media use.</a:t>
            </a:r>
          </a:p>
          <a:p>
            <a:pPr marL="457200" indent="-457200">
              <a:buClr>
                <a:srgbClr val="8A002D"/>
              </a:buClr>
              <a:buFont typeface="+mj-lt"/>
              <a:buAutoNum type="arabicPeriod"/>
            </a:pPr>
            <a:r>
              <a:rPr lang="en-US" sz="3600" dirty="0"/>
              <a:t>Be charitable.</a:t>
            </a:r>
          </a:p>
        </p:txBody>
      </p:sp>
    </p:spTree>
    <p:extLst>
      <p:ext uri="{BB962C8B-B14F-4D97-AF65-F5344CB8AC3E}">
        <p14:creationId xmlns:p14="http://schemas.microsoft.com/office/powerpoint/2010/main" val="1759921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4122B-9B0D-4457-92B2-E26B8EAAEB8E}"/>
              </a:ext>
            </a:extLst>
          </p:cNvPr>
          <p:cNvSpPr>
            <a:spLocks noGrp="1"/>
          </p:cNvSpPr>
          <p:nvPr>
            <p:ph type="title"/>
          </p:nvPr>
        </p:nvSpPr>
        <p:spPr/>
        <p:txBody>
          <a:bodyPr/>
          <a:lstStyle/>
          <a:p>
            <a:r>
              <a:rPr lang="en-US" dirty="0"/>
              <a:t>Open Conversation</a:t>
            </a:r>
          </a:p>
        </p:txBody>
      </p:sp>
      <p:sp>
        <p:nvSpPr>
          <p:cNvPr id="3" name="Content Placeholder 2">
            <a:extLst>
              <a:ext uri="{FF2B5EF4-FFF2-40B4-BE49-F238E27FC236}">
                <a16:creationId xmlns:a16="http://schemas.microsoft.com/office/drawing/2014/main" id="{F98213FE-C214-4E9C-B837-ED9EBE90631E}"/>
              </a:ext>
            </a:extLst>
          </p:cNvPr>
          <p:cNvSpPr>
            <a:spLocks noGrp="1"/>
          </p:cNvSpPr>
          <p:nvPr>
            <p:ph idx="1"/>
          </p:nvPr>
        </p:nvSpPr>
        <p:spPr>
          <a:xfrm>
            <a:off x="1097280" y="2164516"/>
            <a:ext cx="10058400" cy="4023360"/>
          </a:xfrm>
        </p:spPr>
        <p:txBody>
          <a:bodyPr>
            <a:normAutofit/>
          </a:bodyPr>
          <a:lstStyle/>
          <a:p>
            <a:pPr marL="457200" indent="-457200">
              <a:buClr>
                <a:srgbClr val="8A002D"/>
              </a:buClr>
              <a:buFont typeface="+mj-lt"/>
              <a:buAutoNum type="arabicPeriod"/>
            </a:pPr>
            <a:r>
              <a:rPr lang="en-US" sz="5800" dirty="0"/>
              <a:t>Practical tips</a:t>
            </a:r>
          </a:p>
          <a:p>
            <a:pPr marL="457200" indent="-457200">
              <a:buClr>
                <a:srgbClr val="8A002D"/>
              </a:buClr>
              <a:buFont typeface="+mj-lt"/>
              <a:buAutoNum type="arabicPeriod"/>
            </a:pPr>
            <a:r>
              <a:rPr lang="en-US" sz="5800" dirty="0"/>
              <a:t>How to use the platforms</a:t>
            </a:r>
          </a:p>
          <a:p>
            <a:pPr marL="457200" indent="-457200">
              <a:buClr>
                <a:srgbClr val="8A002D"/>
              </a:buClr>
              <a:buFont typeface="+mj-lt"/>
              <a:buAutoNum type="arabicPeriod"/>
            </a:pPr>
            <a:r>
              <a:rPr lang="en-US" sz="5800" dirty="0"/>
              <a:t>Questions</a:t>
            </a:r>
          </a:p>
        </p:txBody>
      </p:sp>
    </p:spTree>
    <p:extLst>
      <p:ext uri="{BB962C8B-B14F-4D97-AF65-F5344CB8AC3E}">
        <p14:creationId xmlns:p14="http://schemas.microsoft.com/office/powerpoint/2010/main" val="1799014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E0F6B4-1533-4FAC-A847-76734C74C973}"/>
              </a:ext>
            </a:extLst>
          </p:cNvPr>
          <p:cNvSpPr>
            <a:spLocks noGrp="1"/>
          </p:cNvSpPr>
          <p:nvPr>
            <p:ph type="title"/>
          </p:nvPr>
        </p:nvSpPr>
        <p:spPr>
          <a:xfrm>
            <a:off x="1096963" y="287338"/>
            <a:ext cx="10058400" cy="1449387"/>
          </a:xfrm>
        </p:spPr>
        <p:txBody>
          <a:bodyPr/>
          <a:lstStyle/>
          <a:p>
            <a:r>
              <a:rPr lang="en-US" dirty="0"/>
              <a:t>Additional Resources</a:t>
            </a:r>
          </a:p>
        </p:txBody>
      </p:sp>
      <p:sp>
        <p:nvSpPr>
          <p:cNvPr id="5" name="TextBox 4">
            <a:extLst>
              <a:ext uri="{FF2B5EF4-FFF2-40B4-BE49-F238E27FC236}">
                <a16:creationId xmlns:a16="http://schemas.microsoft.com/office/drawing/2014/main" id="{915511CB-CA34-44B6-8B04-712AE1D20E0F}"/>
              </a:ext>
            </a:extLst>
          </p:cNvPr>
          <p:cNvSpPr txBox="1"/>
          <p:nvPr/>
        </p:nvSpPr>
        <p:spPr>
          <a:xfrm>
            <a:off x="2251307" y="1868027"/>
            <a:ext cx="8061820" cy="646331"/>
          </a:xfrm>
          <a:prstGeom prst="rect">
            <a:avLst/>
          </a:prstGeom>
          <a:noFill/>
        </p:spPr>
        <p:txBody>
          <a:bodyPr wrap="square" rtlCol="0">
            <a:spAutoFit/>
          </a:bodyPr>
          <a:lstStyle/>
          <a:p>
            <a:r>
              <a:rPr lang="en-US" sz="3600" dirty="0"/>
              <a:t>www.catholicapostolatecenter.org</a:t>
            </a:r>
          </a:p>
        </p:txBody>
      </p:sp>
      <p:pic>
        <p:nvPicPr>
          <p:cNvPr id="6" name="Content Placeholder 10">
            <a:extLst>
              <a:ext uri="{FF2B5EF4-FFF2-40B4-BE49-F238E27FC236}">
                <a16:creationId xmlns:a16="http://schemas.microsoft.com/office/drawing/2014/main" id="{C716036D-620C-4397-A618-270772816F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5777" y="2684161"/>
            <a:ext cx="1644559" cy="1644559"/>
          </a:xfrm>
          <a:prstGeom prst="rect">
            <a:avLst/>
          </a:prstGeom>
        </p:spPr>
      </p:pic>
      <p:pic>
        <p:nvPicPr>
          <p:cNvPr id="7" name="Content Placeholder 8">
            <a:extLst>
              <a:ext uri="{FF2B5EF4-FFF2-40B4-BE49-F238E27FC236}">
                <a16:creationId xmlns:a16="http://schemas.microsoft.com/office/drawing/2014/main" id="{9CE006D2-6A53-400E-AFD6-8FAA77EF3AF8}"/>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571435" y="4416024"/>
            <a:ext cx="5421564" cy="1769955"/>
          </a:xfrm>
        </p:spPr>
      </p:pic>
    </p:spTree>
    <p:extLst>
      <p:ext uri="{BB962C8B-B14F-4D97-AF65-F5344CB8AC3E}">
        <p14:creationId xmlns:p14="http://schemas.microsoft.com/office/powerpoint/2010/main" val="42811035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90C9E-02D5-4802-8BBC-8DC291738C61}"/>
              </a:ext>
            </a:extLst>
          </p:cNvPr>
          <p:cNvSpPr>
            <a:spLocks noGrp="1"/>
          </p:cNvSpPr>
          <p:nvPr>
            <p:ph type="title"/>
          </p:nvPr>
        </p:nvSpPr>
        <p:spPr/>
        <p:txBody>
          <a:bodyPr/>
          <a:lstStyle/>
          <a:p>
            <a:pPr algn="ctr"/>
            <a:r>
              <a:rPr lang="en-US" dirty="0"/>
              <a:t>Social Media</a:t>
            </a:r>
          </a:p>
        </p:txBody>
      </p:sp>
      <p:sp>
        <p:nvSpPr>
          <p:cNvPr id="3" name="Content Placeholder 2">
            <a:extLst>
              <a:ext uri="{FF2B5EF4-FFF2-40B4-BE49-F238E27FC236}">
                <a16:creationId xmlns:a16="http://schemas.microsoft.com/office/drawing/2014/main" id="{87601B52-3C22-4C41-A6BD-CF42DC7964AC}"/>
              </a:ext>
            </a:extLst>
          </p:cNvPr>
          <p:cNvSpPr>
            <a:spLocks noGrp="1"/>
          </p:cNvSpPr>
          <p:nvPr>
            <p:ph idx="1"/>
          </p:nvPr>
        </p:nvSpPr>
        <p:spPr>
          <a:xfrm>
            <a:off x="1097280" y="2105793"/>
            <a:ext cx="10058400" cy="4023360"/>
          </a:xfrm>
        </p:spPr>
        <p:txBody>
          <a:bodyPr>
            <a:normAutofit/>
          </a:bodyPr>
          <a:lstStyle/>
          <a:p>
            <a:pPr algn="ctr"/>
            <a:r>
              <a:rPr lang="en-US" sz="2800" dirty="0"/>
              <a:t>What platforms are you using?</a:t>
            </a:r>
          </a:p>
          <a:p>
            <a:pPr algn="ctr"/>
            <a:endParaRPr lang="en-US" sz="2800" dirty="0"/>
          </a:p>
          <a:p>
            <a:pPr algn="ctr"/>
            <a:r>
              <a:rPr lang="en-US" sz="2800" dirty="0"/>
              <a:t>How are you using those platforms?</a:t>
            </a:r>
          </a:p>
          <a:p>
            <a:pPr algn="ctr"/>
            <a:endParaRPr lang="en-US" sz="2800" dirty="0"/>
          </a:p>
          <a:p>
            <a:pPr algn="ctr"/>
            <a:r>
              <a:rPr lang="en-US" sz="2800" dirty="0"/>
              <a:t>What platforms do you want to expand to?</a:t>
            </a:r>
          </a:p>
        </p:txBody>
      </p:sp>
    </p:spTree>
    <p:extLst>
      <p:ext uri="{BB962C8B-B14F-4D97-AF65-F5344CB8AC3E}">
        <p14:creationId xmlns:p14="http://schemas.microsoft.com/office/powerpoint/2010/main" val="23255607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1DF0-D4E3-4E46-8F27-4530205FC33B}"/>
              </a:ext>
            </a:extLst>
          </p:cNvPr>
          <p:cNvSpPr>
            <a:spLocks noGrp="1"/>
          </p:cNvSpPr>
          <p:nvPr>
            <p:ph type="title"/>
          </p:nvPr>
        </p:nvSpPr>
        <p:spPr/>
        <p:txBody>
          <a:bodyPr/>
          <a:lstStyle/>
          <a:p>
            <a:r>
              <a:rPr lang="en-US" dirty="0"/>
              <a:t>Introduction to Social Media Platforms</a:t>
            </a:r>
          </a:p>
        </p:txBody>
      </p:sp>
      <p:pic>
        <p:nvPicPr>
          <p:cNvPr id="13" name="Content Placeholder 12">
            <a:extLst>
              <a:ext uri="{FF2B5EF4-FFF2-40B4-BE49-F238E27FC236}">
                <a16:creationId xmlns:a16="http://schemas.microsoft.com/office/drawing/2014/main" id="{737AE28F-E241-4036-844D-5F38787B621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0422" y="2005654"/>
            <a:ext cx="2557957" cy="2557957"/>
          </a:xfrm>
        </p:spPr>
      </p:pic>
      <p:pic>
        <p:nvPicPr>
          <p:cNvPr id="15" name="Picture 14">
            <a:extLst>
              <a:ext uri="{FF2B5EF4-FFF2-40B4-BE49-F238E27FC236}">
                <a16:creationId xmlns:a16="http://schemas.microsoft.com/office/drawing/2014/main" id="{A82C8643-C983-4B36-858B-5405F6B417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7249" y="2156177"/>
            <a:ext cx="1981942" cy="1921352"/>
          </a:xfrm>
          <a:prstGeom prst="rect">
            <a:avLst/>
          </a:prstGeom>
        </p:spPr>
      </p:pic>
      <p:pic>
        <p:nvPicPr>
          <p:cNvPr id="17" name="Picture 16">
            <a:extLst>
              <a:ext uri="{FF2B5EF4-FFF2-40B4-BE49-F238E27FC236}">
                <a16:creationId xmlns:a16="http://schemas.microsoft.com/office/drawing/2014/main" id="{50DD2341-6E31-4A5A-A204-2F9701B1B1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6613" y="2155045"/>
            <a:ext cx="2157856" cy="2157856"/>
          </a:xfrm>
          <a:prstGeom prst="rect">
            <a:avLst/>
          </a:prstGeom>
        </p:spPr>
      </p:pic>
      <p:pic>
        <p:nvPicPr>
          <p:cNvPr id="19" name="Picture 18">
            <a:extLst>
              <a:ext uri="{FF2B5EF4-FFF2-40B4-BE49-F238E27FC236}">
                <a16:creationId xmlns:a16="http://schemas.microsoft.com/office/drawing/2014/main" id="{972075F4-2C9E-437E-9176-22311EF3A1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2393" y="4385063"/>
            <a:ext cx="2754087" cy="1713733"/>
          </a:xfrm>
          <a:prstGeom prst="rect">
            <a:avLst/>
          </a:prstGeom>
        </p:spPr>
      </p:pic>
      <p:pic>
        <p:nvPicPr>
          <p:cNvPr id="21" name="Picture 20">
            <a:extLst>
              <a:ext uri="{FF2B5EF4-FFF2-40B4-BE49-F238E27FC236}">
                <a16:creationId xmlns:a16="http://schemas.microsoft.com/office/drawing/2014/main" id="{99F17957-A971-46CA-B964-1848AA8B75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7696" y="4077529"/>
            <a:ext cx="1820411" cy="1820411"/>
          </a:xfrm>
          <a:prstGeom prst="rect">
            <a:avLst/>
          </a:prstGeom>
        </p:spPr>
      </p:pic>
    </p:spTree>
    <p:extLst>
      <p:ext uri="{BB962C8B-B14F-4D97-AF65-F5344CB8AC3E}">
        <p14:creationId xmlns:p14="http://schemas.microsoft.com/office/powerpoint/2010/main" val="153335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1DF0-D4E3-4E46-8F27-4530205FC33B}"/>
              </a:ext>
            </a:extLst>
          </p:cNvPr>
          <p:cNvSpPr>
            <a:spLocks noGrp="1"/>
          </p:cNvSpPr>
          <p:nvPr>
            <p:ph type="title"/>
          </p:nvPr>
        </p:nvSpPr>
        <p:spPr>
          <a:xfrm>
            <a:off x="2926080" y="286603"/>
            <a:ext cx="10058400" cy="1450757"/>
          </a:xfrm>
        </p:spPr>
        <p:txBody>
          <a:bodyPr/>
          <a:lstStyle/>
          <a:p>
            <a:r>
              <a:rPr lang="en-US" dirty="0"/>
              <a:t>Facebook</a:t>
            </a:r>
          </a:p>
        </p:txBody>
      </p:sp>
      <p:pic>
        <p:nvPicPr>
          <p:cNvPr id="13" name="Content Placeholder 12">
            <a:extLst>
              <a:ext uri="{FF2B5EF4-FFF2-40B4-BE49-F238E27FC236}">
                <a16:creationId xmlns:a16="http://schemas.microsoft.com/office/drawing/2014/main" id="{737AE28F-E241-4036-844D-5F38787B621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97280" y="17365"/>
            <a:ext cx="1719995" cy="1719995"/>
          </a:xfrm>
        </p:spPr>
      </p:pic>
      <p:sp>
        <p:nvSpPr>
          <p:cNvPr id="5" name="Rectangle 4">
            <a:extLst>
              <a:ext uri="{FF2B5EF4-FFF2-40B4-BE49-F238E27FC236}">
                <a16:creationId xmlns:a16="http://schemas.microsoft.com/office/drawing/2014/main" id="{D81E5A4C-BF00-415E-A6AA-63BCC3C4B680}"/>
              </a:ext>
            </a:extLst>
          </p:cNvPr>
          <p:cNvSpPr/>
          <p:nvPr/>
        </p:nvSpPr>
        <p:spPr>
          <a:xfrm>
            <a:off x="1259206" y="1981320"/>
            <a:ext cx="5549968" cy="3416320"/>
          </a:xfrm>
          <a:prstGeom prst="rect">
            <a:avLst/>
          </a:prstGeom>
        </p:spPr>
        <p:txBody>
          <a:bodyPr wrap="square">
            <a:spAutoFit/>
          </a:bodyPr>
          <a:lstStyle/>
          <a:p>
            <a:pPr fontAlgn="base"/>
            <a:r>
              <a:rPr lang="en-US" dirty="0"/>
              <a:t>Facebook by the numbers:</a:t>
            </a:r>
          </a:p>
          <a:p>
            <a:pPr marL="285750" indent="-285750" fontAlgn="base">
              <a:buFont typeface="Arial" panose="020B0604020202020204" pitchFamily="34" charset="0"/>
              <a:buChar char="•"/>
            </a:pPr>
            <a:r>
              <a:rPr lang="en-US" dirty="0">
                <a:hlinkClick r:id="rId3"/>
              </a:rPr>
              <a:t>82 percent</a:t>
            </a:r>
            <a:r>
              <a:rPr lang="en-US" dirty="0"/>
              <a:t> of 18 to 29-year-olds online in the U.S. use Facebook.</a:t>
            </a:r>
          </a:p>
          <a:p>
            <a:pPr marL="285750" indent="-285750" fontAlgn="base">
              <a:buFont typeface="Arial" panose="020B0604020202020204" pitchFamily="34" charset="0"/>
              <a:buChar char="•"/>
            </a:pPr>
            <a:r>
              <a:rPr lang="en-US" dirty="0">
                <a:hlinkClick r:id="rId4"/>
              </a:rPr>
              <a:t>79 percent </a:t>
            </a:r>
            <a:r>
              <a:rPr lang="en-US" dirty="0"/>
              <a:t>of 30 to 49-year-olds online in the U.S. use Facebook.</a:t>
            </a:r>
          </a:p>
          <a:p>
            <a:pPr marL="285750" indent="-285750" fontAlgn="base">
              <a:buFont typeface="Arial" panose="020B0604020202020204" pitchFamily="34" charset="0"/>
              <a:buChar char="•"/>
            </a:pPr>
            <a:r>
              <a:rPr lang="en-US" dirty="0">
                <a:hlinkClick r:id="rId3"/>
              </a:rPr>
              <a:t>56 percent</a:t>
            </a:r>
            <a:r>
              <a:rPr lang="en-US" dirty="0"/>
              <a:t> of U.S. online users ages 65 and up use Facebook.</a:t>
            </a:r>
          </a:p>
          <a:p>
            <a:pPr fontAlgn="base"/>
            <a:endParaRPr lang="en-US" dirty="0"/>
          </a:p>
          <a:p>
            <a:pPr fontAlgn="base"/>
            <a:r>
              <a:rPr lang="en-US" dirty="0"/>
              <a:t>Excellent for updates, events, photos, videos, longer content, directing audience to your website. Variety of post options. Great platform to start with. </a:t>
            </a:r>
          </a:p>
        </p:txBody>
      </p:sp>
      <p:pic>
        <p:nvPicPr>
          <p:cNvPr id="3" name="Picture 2">
            <a:extLst>
              <a:ext uri="{FF2B5EF4-FFF2-40B4-BE49-F238E27FC236}">
                <a16:creationId xmlns:a16="http://schemas.microsoft.com/office/drawing/2014/main" id="{0055082C-54F9-4212-9357-E1AF34AE3081}"/>
              </a:ext>
            </a:extLst>
          </p:cNvPr>
          <p:cNvPicPr>
            <a:picLocks noChangeAspect="1"/>
          </p:cNvPicPr>
          <p:nvPr/>
        </p:nvPicPr>
        <p:blipFill>
          <a:blip r:embed="rId5"/>
          <a:stretch>
            <a:fillRect/>
          </a:stretch>
        </p:blipFill>
        <p:spPr>
          <a:xfrm>
            <a:off x="6956811" y="1890944"/>
            <a:ext cx="4938007" cy="4136994"/>
          </a:xfrm>
          <a:prstGeom prst="rect">
            <a:avLst/>
          </a:prstGeom>
        </p:spPr>
      </p:pic>
    </p:spTree>
    <p:extLst>
      <p:ext uri="{BB962C8B-B14F-4D97-AF65-F5344CB8AC3E}">
        <p14:creationId xmlns:p14="http://schemas.microsoft.com/office/powerpoint/2010/main" val="14556821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1DF0-D4E3-4E46-8F27-4530205FC33B}"/>
              </a:ext>
            </a:extLst>
          </p:cNvPr>
          <p:cNvSpPr>
            <a:spLocks noGrp="1"/>
          </p:cNvSpPr>
          <p:nvPr>
            <p:ph type="title"/>
          </p:nvPr>
        </p:nvSpPr>
        <p:spPr>
          <a:xfrm>
            <a:off x="2926080" y="286603"/>
            <a:ext cx="10058400" cy="1450757"/>
          </a:xfrm>
        </p:spPr>
        <p:txBody>
          <a:bodyPr/>
          <a:lstStyle/>
          <a:p>
            <a:r>
              <a:rPr lang="en-US" dirty="0"/>
              <a:t>Instagram</a:t>
            </a:r>
          </a:p>
        </p:txBody>
      </p:sp>
      <p:sp>
        <p:nvSpPr>
          <p:cNvPr id="5" name="Rectangle 4">
            <a:extLst>
              <a:ext uri="{FF2B5EF4-FFF2-40B4-BE49-F238E27FC236}">
                <a16:creationId xmlns:a16="http://schemas.microsoft.com/office/drawing/2014/main" id="{D81E5A4C-BF00-415E-A6AA-63BCC3C4B680}"/>
              </a:ext>
            </a:extLst>
          </p:cNvPr>
          <p:cNvSpPr/>
          <p:nvPr/>
        </p:nvSpPr>
        <p:spPr>
          <a:xfrm>
            <a:off x="1259205" y="1981320"/>
            <a:ext cx="5292515" cy="3693319"/>
          </a:xfrm>
          <a:prstGeom prst="rect">
            <a:avLst/>
          </a:prstGeom>
        </p:spPr>
        <p:txBody>
          <a:bodyPr wrap="square">
            <a:spAutoFit/>
          </a:bodyPr>
          <a:lstStyle/>
          <a:p>
            <a:r>
              <a:rPr lang="en-US" dirty="0"/>
              <a:t>Instagram by the numbers:</a:t>
            </a:r>
          </a:p>
          <a:p>
            <a:pPr marL="285750" indent="-285750">
              <a:buFont typeface="Arial" panose="020B0604020202020204" pitchFamily="34" charset="0"/>
              <a:buChar char="•"/>
            </a:pPr>
            <a:r>
              <a:rPr lang="en-US" dirty="0"/>
              <a:t>1 billion monthly active users</a:t>
            </a:r>
          </a:p>
          <a:p>
            <a:pPr marL="285750" indent="-285750">
              <a:buFont typeface="Arial" panose="020B0604020202020204" pitchFamily="34" charset="0"/>
              <a:buChar char="•"/>
            </a:pPr>
            <a:r>
              <a:rPr lang="en-US" dirty="0"/>
              <a:t>59% of internet users between the </a:t>
            </a:r>
            <a:r>
              <a:rPr lang="en-US" dirty="0">
                <a:hlinkClick r:id="rId2"/>
              </a:rPr>
              <a:t>ages of 18 and 29</a:t>
            </a:r>
            <a:r>
              <a:rPr lang="en-US" dirty="0"/>
              <a:t> use Instagram and 33% of internet users between the </a:t>
            </a:r>
            <a:r>
              <a:rPr lang="en-US" dirty="0">
                <a:hlinkClick r:id="rId2"/>
              </a:rPr>
              <a:t>ages of 30 and 49</a:t>
            </a:r>
            <a:r>
              <a:rPr lang="en-US" dirty="0"/>
              <a:t> use Instagram</a:t>
            </a:r>
          </a:p>
          <a:p>
            <a:pPr marL="285750" indent="-285750">
              <a:buFont typeface="Arial" panose="020B0604020202020204" pitchFamily="34" charset="0"/>
              <a:buChar char="•"/>
            </a:pPr>
            <a:r>
              <a:rPr lang="en-US" dirty="0">
                <a:hlinkClick r:id="rId3"/>
              </a:rPr>
              <a:t>72% of Teens</a:t>
            </a:r>
            <a:r>
              <a:rPr lang="en-US" dirty="0"/>
              <a:t> use Instagram.</a:t>
            </a:r>
          </a:p>
          <a:p>
            <a:endParaRPr lang="en-US" dirty="0"/>
          </a:p>
          <a:p>
            <a:endParaRPr lang="en-US" dirty="0"/>
          </a:p>
          <a:p>
            <a:r>
              <a:rPr lang="en-US" dirty="0"/>
              <a:t>Photo-heavy platform – great for sharing about your events and work, connecting to younger audiences, can be linked directly to Facebook</a:t>
            </a:r>
          </a:p>
        </p:txBody>
      </p:sp>
      <p:pic>
        <p:nvPicPr>
          <p:cNvPr id="7" name="Picture 6">
            <a:extLst>
              <a:ext uri="{FF2B5EF4-FFF2-40B4-BE49-F238E27FC236}">
                <a16:creationId xmlns:a16="http://schemas.microsoft.com/office/drawing/2014/main" id="{338A3AD2-132E-437C-9F27-66D79B744C5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153"/>
          <a:stretch/>
        </p:blipFill>
        <p:spPr>
          <a:xfrm>
            <a:off x="1097280" y="376138"/>
            <a:ext cx="1981942" cy="1361222"/>
          </a:xfrm>
          <a:prstGeom prst="rect">
            <a:avLst/>
          </a:prstGeom>
        </p:spPr>
      </p:pic>
      <p:pic>
        <p:nvPicPr>
          <p:cNvPr id="3" name="Picture 2">
            <a:extLst>
              <a:ext uri="{FF2B5EF4-FFF2-40B4-BE49-F238E27FC236}">
                <a16:creationId xmlns:a16="http://schemas.microsoft.com/office/drawing/2014/main" id="{5940A696-768F-45A0-BD10-00DCC3AA470E}"/>
              </a:ext>
            </a:extLst>
          </p:cNvPr>
          <p:cNvPicPr>
            <a:picLocks noChangeAspect="1"/>
          </p:cNvPicPr>
          <p:nvPr/>
        </p:nvPicPr>
        <p:blipFill>
          <a:blip r:embed="rId5"/>
          <a:stretch>
            <a:fillRect/>
          </a:stretch>
        </p:blipFill>
        <p:spPr>
          <a:xfrm>
            <a:off x="6917833" y="2022770"/>
            <a:ext cx="4689575" cy="4039340"/>
          </a:xfrm>
          <a:prstGeom prst="rect">
            <a:avLst/>
          </a:prstGeom>
        </p:spPr>
      </p:pic>
    </p:spTree>
    <p:extLst>
      <p:ext uri="{BB962C8B-B14F-4D97-AF65-F5344CB8AC3E}">
        <p14:creationId xmlns:p14="http://schemas.microsoft.com/office/powerpoint/2010/main" val="1664453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1DF0-D4E3-4E46-8F27-4530205FC33B}"/>
              </a:ext>
            </a:extLst>
          </p:cNvPr>
          <p:cNvSpPr>
            <a:spLocks noGrp="1"/>
          </p:cNvSpPr>
          <p:nvPr>
            <p:ph type="title"/>
          </p:nvPr>
        </p:nvSpPr>
        <p:spPr>
          <a:xfrm>
            <a:off x="2926080" y="286603"/>
            <a:ext cx="10058400" cy="1450757"/>
          </a:xfrm>
        </p:spPr>
        <p:txBody>
          <a:bodyPr/>
          <a:lstStyle/>
          <a:p>
            <a:r>
              <a:rPr lang="en-US" dirty="0"/>
              <a:t>Twitter</a:t>
            </a:r>
          </a:p>
        </p:txBody>
      </p:sp>
      <p:sp>
        <p:nvSpPr>
          <p:cNvPr id="5" name="Rectangle 4">
            <a:extLst>
              <a:ext uri="{FF2B5EF4-FFF2-40B4-BE49-F238E27FC236}">
                <a16:creationId xmlns:a16="http://schemas.microsoft.com/office/drawing/2014/main" id="{D81E5A4C-BF00-415E-A6AA-63BCC3C4B680}"/>
              </a:ext>
            </a:extLst>
          </p:cNvPr>
          <p:cNvSpPr/>
          <p:nvPr/>
        </p:nvSpPr>
        <p:spPr>
          <a:xfrm>
            <a:off x="1259206" y="1981320"/>
            <a:ext cx="5230372" cy="2585323"/>
          </a:xfrm>
          <a:prstGeom prst="rect">
            <a:avLst/>
          </a:prstGeom>
        </p:spPr>
        <p:txBody>
          <a:bodyPr wrap="square">
            <a:spAutoFit/>
          </a:bodyPr>
          <a:lstStyle/>
          <a:p>
            <a:pPr fontAlgn="base"/>
            <a:r>
              <a:rPr lang="en-US" dirty="0"/>
              <a:t>Twitter by the numbers:</a:t>
            </a:r>
          </a:p>
          <a:p>
            <a:pPr marL="285750" indent="-285750" fontAlgn="base">
              <a:buFont typeface="Arial" panose="020B0604020202020204" pitchFamily="34" charset="0"/>
              <a:buChar char="•"/>
            </a:pPr>
            <a:r>
              <a:rPr lang="en-US" dirty="0"/>
              <a:t>335 million active users</a:t>
            </a:r>
          </a:p>
          <a:p>
            <a:pPr marL="285750" indent="-285750" fontAlgn="base">
              <a:buFont typeface="Arial" panose="020B0604020202020204" pitchFamily="34" charset="0"/>
              <a:buChar char="•"/>
            </a:pPr>
            <a:r>
              <a:rPr lang="en-US" dirty="0"/>
              <a:t>280 character limit per tweet</a:t>
            </a:r>
          </a:p>
          <a:p>
            <a:pPr marL="285750" indent="-285750" fontAlgn="base">
              <a:buFont typeface="Arial" panose="020B0604020202020204" pitchFamily="34" charset="0"/>
              <a:buChar char="•"/>
            </a:pPr>
            <a:r>
              <a:rPr lang="en-US" dirty="0"/>
              <a:t>24% of U.S. adults use Twitter</a:t>
            </a:r>
          </a:p>
          <a:p>
            <a:pPr marL="285750" indent="-285750" fontAlgn="base">
              <a:buFont typeface="Arial" panose="020B0604020202020204" pitchFamily="34" charset="0"/>
              <a:buChar char="•"/>
            </a:pPr>
            <a:r>
              <a:rPr lang="en-US" dirty="0"/>
              <a:t>Short Video, Polls, Images, GIFs</a:t>
            </a:r>
          </a:p>
          <a:p>
            <a:pPr marL="285750" indent="-285750" fontAlgn="base">
              <a:buFont typeface="Arial" panose="020B0604020202020204" pitchFamily="34" charset="0"/>
              <a:buChar char="•"/>
            </a:pPr>
            <a:endParaRPr lang="en-US" dirty="0"/>
          </a:p>
          <a:p>
            <a:pPr fontAlgn="base"/>
            <a:r>
              <a:rPr lang="en-US" dirty="0"/>
              <a:t>Excellent for sharing short updates, links to other articles, calls to action, live-feeds, #</a:t>
            </a:r>
            <a:r>
              <a:rPr lang="en-US" dirty="0" err="1"/>
              <a:t>JointheConversation</a:t>
            </a:r>
            <a:endParaRPr lang="en-US" dirty="0"/>
          </a:p>
        </p:txBody>
      </p:sp>
      <p:pic>
        <p:nvPicPr>
          <p:cNvPr id="7" name="Picture 6">
            <a:extLst>
              <a:ext uri="{FF2B5EF4-FFF2-40B4-BE49-F238E27FC236}">
                <a16:creationId xmlns:a16="http://schemas.microsoft.com/office/drawing/2014/main" id="{2DEEFC78-D8D3-4A4F-BF66-1D915E7F88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205" y="160816"/>
            <a:ext cx="1450757" cy="1450757"/>
          </a:xfrm>
          <a:prstGeom prst="rect">
            <a:avLst/>
          </a:prstGeom>
        </p:spPr>
      </p:pic>
      <p:sp>
        <p:nvSpPr>
          <p:cNvPr id="6" name="Rectangle 5">
            <a:extLst>
              <a:ext uri="{FF2B5EF4-FFF2-40B4-BE49-F238E27FC236}">
                <a16:creationId xmlns:a16="http://schemas.microsoft.com/office/drawing/2014/main" id="{C703D017-63D0-449D-9E4C-54F82C331A4B}"/>
              </a:ext>
            </a:extLst>
          </p:cNvPr>
          <p:cNvSpPr/>
          <p:nvPr/>
        </p:nvSpPr>
        <p:spPr>
          <a:xfrm>
            <a:off x="1029787" y="4566643"/>
            <a:ext cx="4867038" cy="923330"/>
          </a:xfrm>
          <a:prstGeom prst="rect">
            <a:avLst/>
          </a:prstGeom>
          <a:noFill/>
        </p:spPr>
        <p:txBody>
          <a:bodyPr wrap="none" lIns="91440" tIns="45720" rIns="91440" bIns="45720" anchor="ctr">
            <a:spAutoFit/>
          </a:bodyPr>
          <a:lstStyle/>
          <a:p>
            <a:pPr algn="ctr"/>
            <a:r>
              <a:rPr lang="en-US" sz="5400" b="1" dirty="0">
                <a:ln w="22225">
                  <a:solidFill>
                    <a:schemeClr val="accent2"/>
                  </a:solidFill>
                  <a:prstDash val="solid"/>
                </a:ln>
                <a:solidFill>
                  <a:schemeClr val="accent2">
                    <a:lumMod val="40000"/>
                    <a:lumOff val="60000"/>
                  </a:schemeClr>
                </a:solidFill>
              </a:rPr>
              <a:t>#</a:t>
            </a:r>
            <a:r>
              <a:rPr lang="en-US" sz="5400" b="1" dirty="0" err="1">
                <a:ln w="22225">
                  <a:solidFill>
                    <a:schemeClr val="accent2"/>
                  </a:solidFill>
                  <a:prstDash val="solid"/>
                </a:ln>
                <a:solidFill>
                  <a:schemeClr val="accent2">
                    <a:lumMod val="40000"/>
                    <a:lumOff val="60000"/>
                  </a:schemeClr>
                </a:solidFill>
              </a:rPr>
              <a:t>MACongress</a:t>
            </a:r>
            <a:endParaRPr lang="en-US" sz="5400" b="1" dirty="0">
              <a:ln w="22225">
                <a:solidFill>
                  <a:schemeClr val="accent2"/>
                </a:solidFill>
                <a:prstDash val="solid"/>
              </a:ln>
              <a:solidFill>
                <a:schemeClr val="accent2">
                  <a:lumMod val="40000"/>
                  <a:lumOff val="60000"/>
                </a:schemeClr>
              </a:solidFill>
            </a:endParaRPr>
          </a:p>
        </p:txBody>
      </p:sp>
      <p:pic>
        <p:nvPicPr>
          <p:cNvPr id="8" name="Picture 7">
            <a:extLst>
              <a:ext uri="{FF2B5EF4-FFF2-40B4-BE49-F238E27FC236}">
                <a16:creationId xmlns:a16="http://schemas.microsoft.com/office/drawing/2014/main" id="{C8E947AB-2F59-4D26-9ACB-3E95060D04B9}"/>
              </a:ext>
            </a:extLst>
          </p:cNvPr>
          <p:cNvPicPr>
            <a:picLocks noChangeAspect="1"/>
          </p:cNvPicPr>
          <p:nvPr/>
        </p:nvPicPr>
        <p:blipFill>
          <a:blip r:embed="rId3"/>
          <a:stretch>
            <a:fillRect/>
          </a:stretch>
        </p:blipFill>
        <p:spPr>
          <a:xfrm>
            <a:off x="6196586" y="2107107"/>
            <a:ext cx="5852884" cy="3561772"/>
          </a:xfrm>
          <a:prstGeom prst="rect">
            <a:avLst/>
          </a:prstGeom>
        </p:spPr>
      </p:pic>
      <p:sp>
        <p:nvSpPr>
          <p:cNvPr id="10" name="Rectangle 9">
            <a:extLst>
              <a:ext uri="{FF2B5EF4-FFF2-40B4-BE49-F238E27FC236}">
                <a16:creationId xmlns:a16="http://schemas.microsoft.com/office/drawing/2014/main" id="{B3F4DB1E-7F16-4E74-9EA3-E5472A7A5DCC}"/>
              </a:ext>
            </a:extLst>
          </p:cNvPr>
          <p:cNvSpPr/>
          <p:nvPr/>
        </p:nvSpPr>
        <p:spPr>
          <a:xfrm>
            <a:off x="730026" y="5489973"/>
            <a:ext cx="5466560" cy="830997"/>
          </a:xfrm>
          <a:prstGeom prst="rect">
            <a:avLst/>
          </a:prstGeom>
          <a:noFill/>
        </p:spPr>
        <p:txBody>
          <a:bodyPr wrap="none" lIns="91440" tIns="45720" rIns="91440" bIns="45720" anchor="ctr">
            <a:spAutoFit/>
          </a:bodyPr>
          <a:lstStyle/>
          <a:p>
            <a:pPr algn="ctr"/>
            <a:r>
              <a:rPr lang="en-US" sz="4800" b="1" dirty="0">
                <a:ln w="22225">
                  <a:solidFill>
                    <a:schemeClr val="accent2"/>
                  </a:solidFill>
                  <a:prstDash val="solid"/>
                </a:ln>
                <a:solidFill>
                  <a:schemeClr val="accent2">
                    <a:lumMod val="40000"/>
                    <a:lumOff val="60000"/>
                  </a:schemeClr>
                </a:solidFill>
              </a:rPr>
              <a:t>#</a:t>
            </a:r>
            <a:r>
              <a:rPr lang="en-US" sz="4800" b="1" dirty="0" err="1">
                <a:ln w="22225">
                  <a:solidFill>
                    <a:schemeClr val="accent2"/>
                  </a:solidFill>
                  <a:prstDash val="solid"/>
                </a:ln>
                <a:solidFill>
                  <a:schemeClr val="accent2">
                    <a:lumMod val="40000"/>
                    <a:lumOff val="60000"/>
                  </a:schemeClr>
                </a:solidFill>
              </a:rPr>
              <a:t>FormingApostles</a:t>
            </a:r>
            <a:endParaRPr lang="en-US" sz="4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66299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1DF0-D4E3-4E46-8F27-4530205FC33B}"/>
              </a:ext>
            </a:extLst>
          </p:cNvPr>
          <p:cNvSpPr>
            <a:spLocks noGrp="1"/>
          </p:cNvSpPr>
          <p:nvPr>
            <p:ph type="title"/>
          </p:nvPr>
        </p:nvSpPr>
        <p:spPr>
          <a:xfrm>
            <a:off x="2926080" y="286603"/>
            <a:ext cx="10058400" cy="1450757"/>
          </a:xfrm>
        </p:spPr>
        <p:txBody>
          <a:bodyPr/>
          <a:lstStyle/>
          <a:p>
            <a:r>
              <a:rPr lang="en-US" dirty="0"/>
              <a:t>Pinterest</a:t>
            </a:r>
          </a:p>
        </p:txBody>
      </p:sp>
      <p:sp>
        <p:nvSpPr>
          <p:cNvPr id="5" name="Rectangle 4">
            <a:extLst>
              <a:ext uri="{FF2B5EF4-FFF2-40B4-BE49-F238E27FC236}">
                <a16:creationId xmlns:a16="http://schemas.microsoft.com/office/drawing/2014/main" id="{D81E5A4C-BF00-415E-A6AA-63BCC3C4B680}"/>
              </a:ext>
            </a:extLst>
          </p:cNvPr>
          <p:cNvSpPr/>
          <p:nvPr/>
        </p:nvSpPr>
        <p:spPr>
          <a:xfrm>
            <a:off x="1259206" y="1981320"/>
            <a:ext cx="6144772" cy="2585323"/>
          </a:xfrm>
          <a:prstGeom prst="rect">
            <a:avLst/>
          </a:prstGeom>
        </p:spPr>
        <p:txBody>
          <a:bodyPr wrap="square">
            <a:spAutoFit/>
          </a:bodyPr>
          <a:lstStyle/>
          <a:p>
            <a:pPr fontAlgn="base"/>
            <a:r>
              <a:rPr lang="en-US" dirty="0"/>
              <a:t>Pinterest users:</a:t>
            </a:r>
          </a:p>
          <a:p>
            <a:pPr marL="285750" indent="-285750" fontAlgn="base">
              <a:buFont typeface="Arial" panose="020B0604020202020204" pitchFamily="34" charset="0"/>
              <a:buChar char="•"/>
            </a:pPr>
            <a:r>
              <a:rPr lang="en-US" dirty="0"/>
              <a:t>250 million monthly active users </a:t>
            </a:r>
          </a:p>
          <a:p>
            <a:pPr marL="285750" indent="-285750" fontAlgn="base">
              <a:buFont typeface="Arial" panose="020B0604020202020204" pitchFamily="34" charset="0"/>
              <a:buChar char="•"/>
            </a:pPr>
            <a:r>
              <a:rPr lang="en-US" dirty="0"/>
              <a:t>“Catalogue of ideas" that inspires users to "go out and do that thing</a:t>
            </a:r>
          </a:p>
          <a:p>
            <a:pPr marL="285750" indent="-285750" fontAlgn="base">
              <a:buFont typeface="Arial" panose="020B0604020202020204" pitchFamily="34" charset="0"/>
              <a:buChar char="•"/>
            </a:pPr>
            <a:r>
              <a:rPr lang="en-US" dirty="0"/>
              <a:t>29% of U.S. adults use Pinterest</a:t>
            </a:r>
          </a:p>
          <a:p>
            <a:pPr marL="742950" lvl="1" indent="-285750" fontAlgn="base">
              <a:buFont typeface="Arial" panose="020B0604020202020204" pitchFamily="34" charset="0"/>
              <a:buChar char="•"/>
            </a:pPr>
            <a:r>
              <a:rPr lang="en-US" dirty="0"/>
              <a:t>Used to be heavily female</a:t>
            </a:r>
          </a:p>
          <a:p>
            <a:pPr fontAlgn="base"/>
            <a:endParaRPr lang="en-US" dirty="0"/>
          </a:p>
          <a:p>
            <a:pPr fontAlgn="base"/>
            <a:r>
              <a:rPr lang="en-US" dirty="0"/>
              <a:t>Excellent for keeping a log of ideas, organizing by theme</a:t>
            </a:r>
          </a:p>
        </p:txBody>
      </p:sp>
      <p:pic>
        <p:nvPicPr>
          <p:cNvPr id="7" name="Picture 6">
            <a:extLst>
              <a:ext uri="{FF2B5EF4-FFF2-40B4-BE49-F238E27FC236}">
                <a16:creationId xmlns:a16="http://schemas.microsoft.com/office/drawing/2014/main" id="{DD551321-13FB-43C5-A263-86B624365E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8100" y="153601"/>
            <a:ext cx="1423978" cy="1423978"/>
          </a:xfrm>
          <a:prstGeom prst="rect">
            <a:avLst/>
          </a:prstGeom>
        </p:spPr>
      </p:pic>
      <p:pic>
        <p:nvPicPr>
          <p:cNvPr id="6" name="Picture 5">
            <a:extLst>
              <a:ext uri="{FF2B5EF4-FFF2-40B4-BE49-F238E27FC236}">
                <a16:creationId xmlns:a16="http://schemas.microsoft.com/office/drawing/2014/main" id="{786940F0-E67B-445B-834C-FB1832C069EA}"/>
              </a:ext>
            </a:extLst>
          </p:cNvPr>
          <p:cNvPicPr>
            <a:picLocks noChangeAspect="1"/>
          </p:cNvPicPr>
          <p:nvPr/>
        </p:nvPicPr>
        <p:blipFill>
          <a:blip r:embed="rId3"/>
          <a:stretch>
            <a:fillRect/>
          </a:stretch>
        </p:blipFill>
        <p:spPr>
          <a:xfrm>
            <a:off x="7547005" y="1901420"/>
            <a:ext cx="4340195" cy="4082129"/>
          </a:xfrm>
          <a:prstGeom prst="rect">
            <a:avLst/>
          </a:prstGeom>
        </p:spPr>
      </p:pic>
    </p:spTree>
    <p:extLst>
      <p:ext uri="{BB962C8B-B14F-4D97-AF65-F5344CB8AC3E}">
        <p14:creationId xmlns:p14="http://schemas.microsoft.com/office/powerpoint/2010/main" val="226125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1DF0-D4E3-4E46-8F27-4530205FC33B}"/>
              </a:ext>
            </a:extLst>
          </p:cNvPr>
          <p:cNvSpPr>
            <a:spLocks noGrp="1"/>
          </p:cNvSpPr>
          <p:nvPr>
            <p:ph type="title"/>
          </p:nvPr>
        </p:nvSpPr>
        <p:spPr>
          <a:xfrm>
            <a:off x="2926080" y="286603"/>
            <a:ext cx="10058400" cy="1450757"/>
          </a:xfrm>
        </p:spPr>
        <p:txBody>
          <a:bodyPr/>
          <a:lstStyle/>
          <a:p>
            <a:r>
              <a:rPr lang="en-US" dirty="0"/>
              <a:t>YouTube</a:t>
            </a:r>
          </a:p>
        </p:txBody>
      </p:sp>
      <p:sp>
        <p:nvSpPr>
          <p:cNvPr id="5" name="Rectangle 4">
            <a:extLst>
              <a:ext uri="{FF2B5EF4-FFF2-40B4-BE49-F238E27FC236}">
                <a16:creationId xmlns:a16="http://schemas.microsoft.com/office/drawing/2014/main" id="{D81E5A4C-BF00-415E-A6AA-63BCC3C4B680}"/>
              </a:ext>
            </a:extLst>
          </p:cNvPr>
          <p:cNvSpPr/>
          <p:nvPr/>
        </p:nvSpPr>
        <p:spPr>
          <a:xfrm>
            <a:off x="1259206" y="1981320"/>
            <a:ext cx="5967218" cy="2585323"/>
          </a:xfrm>
          <a:prstGeom prst="rect">
            <a:avLst/>
          </a:prstGeom>
        </p:spPr>
        <p:txBody>
          <a:bodyPr wrap="square">
            <a:spAutoFit/>
          </a:bodyPr>
          <a:lstStyle/>
          <a:p>
            <a:pPr fontAlgn="base"/>
            <a:r>
              <a:rPr lang="en-US" dirty="0"/>
              <a:t>YouTube by the numbers:</a:t>
            </a:r>
          </a:p>
          <a:p>
            <a:pPr marL="285750" indent="-285750" fontAlgn="base">
              <a:buFont typeface="Arial" panose="020B0604020202020204" pitchFamily="34" charset="0"/>
              <a:buChar char="•"/>
            </a:pPr>
            <a:r>
              <a:rPr lang="en-US" dirty="0"/>
              <a:t>73% of US adults use YouTube</a:t>
            </a:r>
          </a:p>
          <a:p>
            <a:pPr marL="285750" indent="-285750" fontAlgn="base">
              <a:buFont typeface="Arial" panose="020B0604020202020204" pitchFamily="34" charset="0"/>
              <a:buChar char="•"/>
            </a:pPr>
            <a:r>
              <a:rPr lang="en-US" dirty="0"/>
              <a:t>Grown from purely sharing personal videos to now featuring brands and corporate accounts</a:t>
            </a:r>
          </a:p>
          <a:p>
            <a:pPr marL="285750" indent="-285750" fontAlgn="base">
              <a:buFont typeface="Arial" panose="020B0604020202020204" pitchFamily="34" charset="0"/>
              <a:buChar char="•"/>
            </a:pPr>
            <a:r>
              <a:rPr lang="en-US" dirty="0"/>
              <a:t>As of August 2018, the website is ranked as the second-most popular site in the world.</a:t>
            </a:r>
          </a:p>
          <a:p>
            <a:pPr fontAlgn="base"/>
            <a:endParaRPr lang="en-US" dirty="0"/>
          </a:p>
          <a:p>
            <a:pPr fontAlgn="base"/>
            <a:r>
              <a:rPr lang="en-US" dirty="0"/>
              <a:t>Excellent for posting videos from events, webinars, live streaming, lectures, Mass. </a:t>
            </a:r>
          </a:p>
        </p:txBody>
      </p:sp>
      <p:pic>
        <p:nvPicPr>
          <p:cNvPr id="8" name="Picture 7">
            <a:extLst>
              <a:ext uri="{FF2B5EF4-FFF2-40B4-BE49-F238E27FC236}">
                <a16:creationId xmlns:a16="http://schemas.microsoft.com/office/drawing/2014/main" id="{1D2A8D86-567F-48E3-A93E-2BBB801E66AA}"/>
              </a:ext>
            </a:extLst>
          </p:cNvPr>
          <p:cNvPicPr>
            <a:picLocks noChangeAspect="1"/>
          </p:cNvPicPr>
          <p:nvPr/>
        </p:nvPicPr>
        <p:blipFill>
          <a:blip r:embed="rId2" cstate="print">
            <a:alphaModFix/>
            <a:extLst>
              <a:ext uri="{BEBA8EAE-BF5A-486C-A8C5-ECC9F3942E4B}">
                <a14:imgProps xmlns:a14="http://schemas.microsoft.com/office/drawing/2010/main">
                  <a14:imgLayer r:embed="rId3">
                    <a14:imgEffect>
                      <a14:backgroundRemoval t="10000" b="90000" l="10000" r="90000">
                        <a14:foregroundMark x1="22768" y1="44075" x2="22768" y2="44075"/>
                        <a14:foregroundMark x1="26908" y1="49688" x2="26908" y2="49688"/>
                        <a14:foregroundMark x1="36093" y1="47609" x2="36093" y2="47609"/>
                        <a14:foregroundMark x1="45925" y1="48649" x2="45925" y2="48649"/>
                        <a14:foregroundMark x1="48771" y1="47609" x2="48771" y2="47609"/>
                        <a14:foregroundMark x1="67400" y1="53222" x2="67400" y2="53222"/>
                        <a14:foregroundMark x1="75550" y1="48649" x2="75550" y2="48649"/>
                      </a14:backgroundRemoval>
                    </a14:imgEffect>
                  </a14:imgLayer>
                </a14:imgProps>
              </a:ext>
              <a:ext uri="{28A0092B-C50C-407E-A947-70E740481C1C}">
                <a14:useLocalDpi xmlns:a14="http://schemas.microsoft.com/office/drawing/2010/main" val="0"/>
              </a:ext>
            </a:extLst>
          </a:blip>
          <a:stretch>
            <a:fillRect/>
          </a:stretch>
        </p:blipFill>
        <p:spPr>
          <a:xfrm>
            <a:off x="616763" y="357580"/>
            <a:ext cx="2522380" cy="1569553"/>
          </a:xfrm>
          <a:prstGeom prst="rect">
            <a:avLst/>
          </a:prstGeom>
        </p:spPr>
      </p:pic>
      <p:pic>
        <p:nvPicPr>
          <p:cNvPr id="6" name="Picture 5">
            <a:extLst>
              <a:ext uri="{FF2B5EF4-FFF2-40B4-BE49-F238E27FC236}">
                <a16:creationId xmlns:a16="http://schemas.microsoft.com/office/drawing/2014/main" id="{AB51AC38-48DE-4942-AB8F-98C545345400}"/>
              </a:ext>
            </a:extLst>
          </p:cNvPr>
          <p:cNvPicPr>
            <a:picLocks noChangeAspect="1"/>
          </p:cNvPicPr>
          <p:nvPr/>
        </p:nvPicPr>
        <p:blipFill>
          <a:blip r:embed="rId4"/>
          <a:stretch>
            <a:fillRect/>
          </a:stretch>
        </p:blipFill>
        <p:spPr>
          <a:xfrm>
            <a:off x="7380964" y="1958947"/>
            <a:ext cx="5414749" cy="3604334"/>
          </a:xfrm>
          <a:prstGeom prst="rect">
            <a:avLst/>
          </a:prstGeom>
        </p:spPr>
      </p:pic>
    </p:spTree>
    <p:extLst>
      <p:ext uri="{BB962C8B-B14F-4D97-AF65-F5344CB8AC3E}">
        <p14:creationId xmlns:p14="http://schemas.microsoft.com/office/powerpoint/2010/main" val="1455349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785A0-04CF-4299-AD96-F5427D66CD64}"/>
              </a:ext>
            </a:extLst>
          </p:cNvPr>
          <p:cNvSpPr>
            <a:spLocks noGrp="1"/>
          </p:cNvSpPr>
          <p:nvPr>
            <p:ph type="title"/>
          </p:nvPr>
        </p:nvSpPr>
        <p:spPr/>
        <p:txBody>
          <a:bodyPr/>
          <a:lstStyle/>
          <a:p>
            <a:r>
              <a:rPr lang="en-US" dirty="0"/>
              <a:t>Introduction to Digital Resources and Emerging Platforms</a:t>
            </a:r>
          </a:p>
        </p:txBody>
      </p:sp>
      <p:pic>
        <p:nvPicPr>
          <p:cNvPr id="5" name="Content Placeholder 4">
            <a:extLst>
              <a:ext uri="{FF2B5EF4-FFF2-40B4-BE49-F238E27FC236}">
                <a16:creationId xmlns:a16="http://schemas.microsoft.com/office/drawing/2014/main" id="{58F6ADF8-04E1-4595-AAE7-F26D5AD9A3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44421" y="2096352"/>
            <a:ext cx="2482456" cy="2482456"/>
          </a:xfrm>
        </p:spPr>
      </p:pic>
      <p:pic>
        <p:nvPicPr>
          <p:cNvPr id="7" name="Picture 6">
            <a:extLst>
              <a:ext uri="{FF2B5EF4-FFF2-40B4-BE49-F238E27FC236}">
                <a16:creationId xmlns:a16="http://schemas.microsoft.com/office/drawing/2014/main" id="{DB850768-1047-45AC-BED8-6E3B9F1B2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9889" y="2320777"/>
            <a:ext cx="3549824" cy="764088"/>
          </a:xfrm>
          <a:prstGeom prst="rect">
            <a:avLst/>
          </a:prstGeom>
        </p:spPr>
      </p:pic>
      <p:pic>
        <p:nvPicPr>
          <p:cNvPr id="9" name="Picture 8">
            <a:extLst>
              <a:ext uri="{FF2B5EF4-FFF2-40B4-BE49-F238E27FC236}">
                <a16:creationId xmlns:a16="http://schemas.microsoft.com/office/drawing/2014/main" id="{D9630A69-A7CE-439A-AD49-229987F91C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7311" y="4578808"/>
            <a:ext cx="4314825" cy="1666875"/>
          </a:xfrm>
          <a:prstGeom prst="rect">
            <a:avLst/>
          </a:prstGeom>
        </p:spPr>
      </p:pic>
      <p:pic>
        <p:nvPicPr>
          <p:cNvPr id="11" name="Picture 10">
            <a:extLst>
              <a:ext uri="{FF2B5EF4-FFF2-40B4-BE49-F238E27FC236}">
                <a16:creationId xmlns:a16="http://schemas.microsoft.com/office/drawing/2014/main" id="{BC65E7A1-14C0-459A-A339-36AAFDDF2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2136" y="3887646"/>
            <a:ext cx="5075339" cy="1720454"/>
          </a:xfrm>
          <a:prstGeom prst="rect">
            <a:avLst/>
          </a:prstGeom>
        </p:spPr>
      </p:pic>
      <p:pic>
        <p:nvPicPr>
          <p:cNvPr id="10" name="Content Placeholder 4">
            <a:extLst>
              <a:ext uri="{FF2B5EF4-FFF2-40B4-BE49-F238E27FC236}">
                <a16:creationId xmlns:a16="http://schemas.microsoft.com/office/drawing/2014/main" id="{03E06417-9BA7-4D42-B8D7-DC0576D28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7234" y="2513154"/>
            <a:ext cx="2230241" cy="914399"/>
          </a:xfrm>
          <a:prstGeom prst="rect">
            <a:avLst/>
          </a:prstGeom>
        </p:spPr>
      </p:pic>
      <p:pic>
        <p:nvPicPr>
          <p:cNvPr id="12" name="Content Placeholder 4">
            <a:extLst>
              <a:ext uri="{FF2B5EF4-FFF2-40B4-BE49-F238E27FC236}">
                <a16:creationId xmlns:a16="http://schemas.microsoft.com/office/drawing/2014/main" id="{3BBCB6B9-71B0-4929-AB4F-4D1919545AE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525" y="3566044"/>
            <a:ext cx="1554597" cy="1554597"/>
          </a:xfrm>
          <a:prstGeom prst="rect">
            <a:avLst/>
          </a:prstGeom>
        </p:spPr>
      </p:pic>
    </p:spTree>
    <p:extLst>
      <p:ext uri="{BB962C8B-B14F-4D97-AF65-F5344CB8AC3E}">
        <p14:creationId xmlns:p14="http://schemas.microsoft.com/office/powerpoint/2010/main" val="489228360"/>
      </p:ext>
    </p:extLst>
  </p:cSld>
  <p:clrMapOvr>
    <a:masterClrMapping/>
  </p:clrMapOvr>
</p:sld>
</file>

<file path=ppt/theme/theme1.xml><?xml version="1.0" encoding="utf-8"?>
<a:theme xmlns:a="http://schemas.openxmlformats.org/drawingml/2006/main" name="Retrospect">
  <a:themeElements>
    <a:clrScheme name="Custom 3">
      <a:dk1>
        <a:srgbClr val="000000"/>
      </a:dk1>
      <a:lt1>
        <a:sysClr val="window" lastClr="FFFFFF"/>
      </a:lt1>
      <a:dk2>
        <a:srgbClr val="637052"/>
      </a:dk2>
      <a:lt2>
        <a:srgbClr val="CCDDEA"/>
      </a:lt2>
      <a:accent1>
        <a:srgbClr val="000000"/>
      </a:accent1>
      <a:accent2>
        <a:srgbClr val="900000"/>
      </a:accent2>
      <a:accent3>
        <a:srgbClr val="865640"/>
      </a:accent3>
      <a:accent4>
        <a:srgbClr val="9B8357"/>
      </a:accent4>
      <a:accent5>
        <a:srgbClr val="C2BC80"/>
      </a:accent5>
      <a:accent6>
        <a:srgbClr val="94A088"/>
      </a:accent6>
      <a:hlink>
        <a:srgbClr val="2998E3"/>
      </a:hlink>
      <a:folHlink>
        <a:srgbClr val="8C8C8C"/>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esentation1" id="{B0160E40-D2EE-47CE-939C-239803499FE7}" vid="{108D4898-1665-4293-B15C-2854B7A75C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CAC PowerPoint Template 2 (3)</Template>
  <TotalTime>235</TotalTime>
  <Words>629</Words>
  <Application>Microsoft Office PowerPoint</Application>
  <PresentationFormat>Widescreen</PresentationFormat>
  <Paragraphs>96</Paragraphs>
  <Slides>18</Slides>
  <Notes>5</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Century Gothic</vt:lpstr>
      <vt:lpstr>Retrospect</vt:lpstr>
      <vt:lpstr>Using Social Media and Digital Resources to be Catholic Evangelical Witnesses</vt:lpstr>
      <vt:lpstr>Social Media</vt:lpstr>
      <vt:lpstr>Introduction to Social Media Platforms</vt:lpstr>
      <vt:lpstr>Facebook</vt:lpstr>
      <vt:lpstr>Instagram</vt:lpstr>
      <vt:lpstr>Twitter</vt:lpstr>
      <vt:lpstr>Pinterest</vt:lpstr>
      <vt:lpstr>YouTube</vt:lpstr>
      <vt:lpstr>Introduction to Digital Resources and Emerging Platforms</vt:lpstr>
      <vt:lpstr>PowerPoint Presentation</vt:lpstr>
      <vt:lpstr>PowerPoint Presentation</vt:lpstr>
      <vt:lpstr>PowerPoint Presentation</vt:lpstr>
      <vt:lpstr>PowerPoint Presentation</vt:lpstr>
      <vt:lpstr>PowerPoint Presentation</vt:lpstr>
      <vt:lpstr>PowerPoint Presentation</vt:lpstr>
      <vt:lpstr>What to Keep in Mind</vt:lpstr>
      <vt:lpstr>Open Conversation</vt:lpstr>
      <vt:lpstr>Additional Resources</vt:lpstr>
    </vt:vector>
  </TitlesOfParts>
  <Company>The Catholic University of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Sitko</dc:creator>
  <cp:lastModifiedBy>Kate Fowler</cp:lastModifiedBy>
  <cp:revision>27</cp:revision>
  <dcterms:created xsi:type="dcterms:W3CDTF">2015-11-09T21:46:11Z</dcterms:created>
  <dcterms:modified xsi:type="dcterms:W3CDTF">2019-02-15T04:25:31Z</dcterms:modified>
</cp:coreProperties>
</file>