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74" r:id="rId3"/>
    <p:sldId id="267" r:id="rId4"/>
    <p:sldId id="258" r:id="rId5"/>
    <p:sldId id="259" r:id="rId6"/>
    <p:sldId id="260" r:id="rId7"/>
    <p:sldId id="261" r:id="rId8"/>
    <p:sldId id="257" r:id="rId9"/>
    <p:sldId id="266" r:id="rId10"/>
    <p:sldId id="264" r:id="rId11"/>
    <p:sldId id="265" r:id="rId12"/>
    <p:sldId id="262" r:id="rId13"/>
    <p:sldId id="268" r:id="rId14"/>
    <p:sldId id="269" r:id="rId15"/>
    <p:sldId id="270" r:id="rId16"/>
    <p:sldId id="271" r:id="rId17"/>
    <p:sldId id="273" r:id="rId18"/>
    <p:sldId id="272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2D"/>
    <a:srgbClr val="780221"/>
    <a:srgbClr val="780227"/>
    <a:srgbClr val="6A0222"/>
    <a:srgbClr val="94022F"/>
    <a:srgbClr val="740000"/>
    <a:srgbClr val="8A0000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4687"/>
  </p:normalViewPr>
  <p:slideViewPr>
    <p:cSldViewPr snapToGrid="0">
      <p:cViewPr varScale="1">
        <p:scale>
          <a:sx n="80" d="100"/>
          <a:sy n="80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18421-CDDD-4BAA-876B-599E8E60BB1B}" type="datetimeFigureOut">
              <a:rPr lang="en-US" smtClean="0"/>
              <a:t>2/16/18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90746-16F1-4DE1-B40E-CEFF67E1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8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90746-16F1-4DE1-B40E-CEFF67E1AB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9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5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0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24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64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02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7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126F-AA42-446D-8AFA-FF496B2A66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69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80">
            <a:extLst>
              <a:ext uri="{FF2B5EF4-FFF2-40B4-BE49-F238E27FC236}">
                <a16:creationId xmlns:a16="http://schemas.microsoft.com/office/drawing/2014/main" id="{54915DB2-989D-4C7C-8496-C48BC99054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Shape 181">
            <a:extLst>
              <a:ext uri="{FF2B5EF4-FFF2-40B4-BE49-F238E27FC236}">
                <a16:creationId xmlns:a16="http://schemas.microsoft.com/office/drawing/2014/main" id="{CEA05EEC-8FAB-401E-8A4F-25348AE6633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260399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90746-16F1-4DE1-B40E-CEFF67E1AB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7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35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90746-16F1-4DE1-B40E-CEFF67E1AB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6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Fr.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407D-6D55-4A42-8EAC-6262DBD28F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8A0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 userDrawn="1"/>
        </p:nvSpPr>
        <p:spPr>
          <a:xfrm>
            <a:off x="4318000" y="640031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Catholic Apostolate Center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314"/>
            <a:ext cx="463830" cy="457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72" y="6395150"/>
            <a:ext cx="463830" cy="4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2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1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 userDrawn="1"/>
        </p:nvSpPr>
        <p:spPr>
          <a:xfrm>
            <a:off x="4318000" y="640031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Catholic Apostolate Center</a:t>
            </a:r>
          </a:p>
        </p:txBody>
      </p:sp>
    </p:spTree>
    <p:extLst>
      <p:ext uri="{BB962C8B-B14F-4D97-AF65-F5344CB8AC3E}">
        <p14:creationId xmlns:p14="http://schemas.microsoft.com/office/powerpoint/2010/main" val="186398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7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5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9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80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 userDrawn="1"/>
        </p:nvSpPr>
        <p:spPr>
          <a:xfrm>
            <a:off x="4318000" y="640031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Catholic Apostolate Center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314"/>
            <a:ext cx="463830" cy="457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72" y="6395150"/>
            <a:ext cx="463830" cy="4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8A0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 userDrawn="1"/>
        </p:nvSpPr>
        <p:spPr>
          <a:xfrm>
            <a:off x="4318000" y="640031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Catholic Apostolate Center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314"/>
            <a:ext cx="463830" cy="457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72" y="6395150"/>
            <a:ext cx="463830" cy="4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8A002D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8A002D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8A002D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8A002D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Collaborative Pastoral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458619"/>
          </a:xfrm>
        </p:spPr>
        <p:txBody>
          <a:bodyPr>
            <a:normAutofit/>
          </a:bodyPr>
          <a:lstStyle/>
          <a:p>
            <a:r>
              <a:rPr lang="en-US" dirty="0"/>
              <a:t>Fr. Frank </a:t>
            </a:r>
            <a:r>
              <a:rPr lang="en-US" dirty="0" err="1"/>
              <a:t>Donio</a:t>
            </a:r>
            <a:r>
              <a:rPr lang="en-US" dirty="0"/>
              <a:t>, S.A.C., Catholic Apostolate Center</a:t>
            </a:r>
          </a:p>
          <a:p>
            <a:r>
              <a:rPr lang="en-US" dirty="0"/>
              <a:t>Barbara Humphrey </a:t>
            </a:r>
            <a:r>
              <a:rPr lang="en-US" dirty="0" err="1"/>
              <a:t>McCrabb</a:t>
            </a:r>
            <a:r>
              <a:rPr lang="en-US" dirty="0"/>
              <a:t>, USCCB</a:t>
            </a:r>
          </a:p>
          <a:p>
            <a:r>
              <a:rPr lang="en-US" dirty="0"/>
              <a:t>Dr. Susan </a:t>
            </a:r>
            <a:r>
              <a:rPr lang="en-US" dirty="0" err="1"/>
              <a:t>Timoney</a:t>
            </a:r>
            <a:r>
              <a:rPr lang="en-US" dirty="0"/>
              <a:t>, archdiocese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90102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1393A3-F19A-48DD-BA86-0064DFCE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1" r="263" b="2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6F2E5-E360-442B-ACE9-238462B4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5007"/>
            <a:ext cx="3667039" cy="1676603"/>
          </a:xfrm>
        </p:spPr>
        <p:txBody>
          <a:bodyPr>
            <a:normAutofit/>
          </a:bodyPr>
          <a:lstStyle/>
          <a:p>
            <a:r>
              <a:rPr lang="en-US" sz="3700" dirty="0"/>
              <a:t>Encounter with Jesus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C236D-3EA7-490C-856B-0DF5A6AC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2" y="1932373"/>
            <a:ext cx="3667037" cy="4285546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Starting with self, then Assisting others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Reflect on and name an experience of encounter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Share with those around you</a:t>
            </a:r>
          </a:p>
        </p:txBody>
      </p:sp>
    </p:spTree>
    <p:extLst>
      <p:ext uri="{BB962C8B-B14F-4D97-AF65-F5344CB8AC3E}">
        <p14:creationId xmlns:p14="http://schemas.microsoft.com/office/powerpoint/2010/main" val="15519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F2E5-E360-442B-ACE9-238462B4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0"/>
            <a:ext cx="3667039" cy="1676603"/>
          </a:xfrm>
        </p:spPr>
        <p:txBody>
          <a:bodyPr>
            <a:normAutofit/>
          </a:bodyPr>
          <a:lstStyle/>
          <a:p>
            <a:r>
              <a:rPr lang="en-US" sz="3700" dirty="0"/>
              <a:t>Questions for Reflection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C236D-3EA7-490C-856B-0DF5A6AC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050648"/>
            <a:ext cx="11458189" cy="3785419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Do I have a relationship with Jesus Christ?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 what ways do I cultivate this friendship with Jesus and his Church?</a:t>
            </a:r>
          </a:p>
          <a:p>
            <a:pPr marL="0" indent="0">
              <a:buClr>
                <a:schemeClr val="accent2"/>
              </a:buClr>
              <a:buNone/>
            </a:pPr>
            <a:endParaRPr lang="en-US" sz="24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How do I help others grow in their relationship with Christ and the Church?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What opportunities does the parish provide to cultivate ongoing encounters with Jesus?</a:t>
            </a:r>
          </a:p>
        </p:txBody>
      </p:sp>
    </p:spTree>
    <p:extLst>
      <p:ext uri="{BB962C8B-B14F-4D97-AF65-F5344CB8AC3E}">
        <p14:creationId xmlns:p14="http://schemas.microsoft.com/office/powerpoint/2010/main" val="13774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59" y="149225"/>
            <a:ext cx="1089450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Pastoral Plan for Missionary Discipleship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314FC-2AA8-423F-982F-E5F8A6CB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09" y="1853966"/>
            <a:ext cx="10986782" cy="45048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Six Dimensions to Consider </a:t>
            </a:r>
          </a:p>
          <a:p>
            <a:pPr marL="0" indent="0" algn="ctr">
              <a:buNone/>
            </a:pPr>
            <a:r>
              <a:rPr lang="en-US" sz="3600" dirty="0"/>
              <a:t>During a Pastoral Planning Process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Permeated with Prayer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Focused on Fruitfulness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Requires Leaders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Rooted in the Teachings of Our Faith and Supported by Foundational Pastoral Practices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Engages and Inspires People Through a Culture of Encounter and Accompaniment, Building Strong and Trusting Relationships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400" dirty="0"/>
              <a:t>Requires Intentional Stewardship</a:t>
            </a:r>
          </a:p>
        </p:txBody>
      </p:sp>
    </p:spTree>
    <p:extLst>
      <p:ext uri="{BB962C8B-B14F-4D97-AF65-F5344CB8AC3E}">
        <p14:creationId xmlns:p14="http://schemas.microsoft.com/office/powerpoint/2010/main" val="427409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6718" r="-2" b="5205"/>
          <a:stretch/>
        </p:blipFill>
        <p:spPr>
          <a:xfrm>
            <a:off x="5011918" y="0"/>
            <a:ext cx="6941864" cy="6303136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5" y="2290287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Permeated with Prayer</a:t>
            </a:r>
          </a:p>
        </p:txBody>
      </p:sp>
    </p:spTree>
    <p:extLst>
      <p:ext uri="{BB962C8B-B14F-4D97-AF65-F5344CB8AC3E}">
        <p14:creationId xmlns:p14="http://schemas.microsoft.com/office/powerpoint/2010/main" val="15768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text, wall&#10;&#10;Description generated with high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r="7437"/>
          <a:stretch/>
        </p:blipFill>
        <p:spPr>
          <a:xfrm>
            <a:off x="7778350" y="0"/>
            <a:ext cx="4268648" cy="631512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63" y="2047006"/>
            <a:ext cx="6586491" cy="167660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Focused on Fruitfulness</a:t>
            </a:r>
          </a:p>
        </p:txBody>
      </p:sp>
    </p:spTree>
    <p:extLst>
      <p:ext uri="{BB962C8B-B14F-4D97-AF65-F5344CB8AC3E}">
        <p14:creationId xmlns:p14="http://schemas.microsoft.com/office/powerpoint/2010/main" val="21912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386D32-55A6-47C2-8D30-C945C1449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7" r="-2" b="1612"/>
          <a:stretch/>
        </p:blipFill>
        <p:spPr>
          <a:xfrm>
            <a:off x="5082939" y="0"/>
            <a:ext cx="6971126" cy="6329706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17" y="109149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Requires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314FC-2AA8-423F-982F-E5F8A6CB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18" y="1785752"/>
            <a:ext cx="3651466" cy="4159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/>
              <a:t>Pastoral Leaders Embrace: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Pastoral Formation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Spiritual Formation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Human Formation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Intellectual Formation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Pastoral Leaders are Interculturally Competent</a:t>
            </a:r>
          </a:p>
        </p:txBody>
      </p:sp>
    </p:spTree>
    <p:extLst>
      <p:ext uri="{BB962C8B-B14F-4D97-AF65-F5344CB8AC3E}">
        <p14:creationId xmlns:p14="http://schemas.microsoft.com/office/powerpoint/2010/main" val="22069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1147" r="11485" b="1"/>
          <a:stretch/>
        </p:blipFill>
        <p:spPr>
          <a:xfrm>
            <a:off x="5109572" y="0"/>
            <a:ext cx="6932086" cy="629425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902683"/>
            <a:ext cx="3651467" cy="1676603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Rooted in the Teaching of our Faith and Supported by Foundational Pastoral Practices</a:t>
            </a:r>
          </a:p>
        </p:txBody>
      </p:sp>
    </p:spTree>
    <p:extLst>
      <p:ext uri="{BB962C8B-B14F-4D97-AF65-F5344CB8AC3E}">
        <p14:creationId xmlns:p14="http://schemas.microsoft.com/office/powerpoint/2010/main" val="2241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73025931-21CF-4C10-BB7E-55FDD4773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" r="7759" b="3"/>
          <a:stretch/>
        </p:blipFill>
        <p:spPr>
          <a:xfrm>
            <a:off x="7556409" y="640082"/>
            <a:ext cx="3995928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117538"/>
            <a:ext cx="6586491" cy="1676603"/>
          </a:xfrm>
        </p:spPr>
        <p:txBody>
          <a:bodyPr>
            <a:normAutofit/>
          </a:bodyPr>
          <a:lstStyle/>
          <a:p>
            <a:r>
              <a:rPr lang="en-US" dirty="0"/>
              <a:t>Requires Intentional Stewardship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314FC-2AA8-423F-982F-E5F8A6CB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Managing, Supervising, and Developing People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Sound Business Practices and Ethical Standards</a:t>
            </a:r>
          </a:p>
        </p:txBody>
      </p:sp>
    </p:spTree>
    <p:extLst>
      <p:ext uri="{BB962C8B-B14F-4D97-AF65-F5344CB8AC3E}">
        <p14:creationId xmlns:p14="http://schemas.microsoft.com/office/powerpoint/2010/main" val="35907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2B7AD2-90A6-4BA7-8934-A592D6F55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64" r="18903"/>
          <a:stretch/>
        </p:blipFill>
        <p:spPr>
          <a:xfrm>
            <a:off x="4639056" y="10"/>
            <a:ext cx="6904013" cy="626876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DCF3D-4698-4AE4-B1E6-34A19A4C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-74744"/>
            <a:ext cx="3990127" cy="1854199"/>
          </a:xfrm>
        </p:spPr>
        <p:txBody>
          <a:bodyPr>
            <a:normAutofit/>
          </a:bodyPr>
          <a:lstStyle/>
          <a:p>
            <a:r>
              <a:rPr lang="en-US" sz="2000" dirty="0"/>
              <a:t>Engages and Inspires People Through a Culture of Encounter and Accompaniment, </a:t>
            </a:r>
            <a:br>
              <a:rPr lang="en-US" sz="2000" dirty="0"/>
            </a:br>
            <a:r>
              <a:rPr lang="en-US" sz="2000" dirty="0"/>
              <a:t>Building Strong and Trusting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314FC-2AA8-423F-982F-E5F8A6CB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60896"/>
            <a:ext cx="3651466" cy="378541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Engaging Others Through Christian Witness in Everyday 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Creating an Atmosphere of Invitation, Hospitality, and Trust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Building Collaborative Relationships, Teamwork, and Commitment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Welcoming and Embracing Ethnically Diverse Communities</a:t>
            </a:r>
          </a:p>
        </p:txBody>
      </p:sp>
    </p:spTree>
    <p:extLst>
      <p:ext uri="{BB962C8B-B14F-4D97-AF65-F5344CB8AC3E}">
        <p14:creationId xmlns:p14="http://schemas.microsoft.com/office/powerpoint/2010/main" val="12837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78">
            <a:extLst>
              <a:ext uri="{FF2B5EF4-FFF2-40B4-BE49-F238E27FC236}">
                <a16:creationId xmlns:a16="http://schemas.microsoft.com/office/drawing/2014/main" id="{9C0AB3F7-AF41-4547-9592-DCF45F52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40" y="104273"/>
            <a:ext cx="9865257" cy="1485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2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Co-Responsibility for the Mission of Christ and the Church</a:t>
            </a:r>
          </a:p>
        </p:txBody>
      </p:sp>
      <p:pic>
        <p:nvPicPr>
          <p:cNvPr id="12291" name="Picture 3" descr="PF making a point.jpeg">
            <a:extLst>
              <a:ext uri="{FF2B5EF4-FFF2-40B4-BE49-F238E27FC236}">
                <a16:creationId xmlns:a16="http://schemas.microsoft.com/office/drawing/2014/main" id="{5C8AB740-FC60-489A-9C9D-D117FB66F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 b="6119"/>
          <a:stretch>
            <a:fillRect/>
          </a:stretch>
        </p:blipFill>
        <p:spPr bwMode="auto">
          <a:xfrm>
            <a:off x="6793975" y="2509147"/>
            <a:ext cx="5135733" cy="24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>
            <a:extLst>
              <a:ext uri="{FF2B5EF4-FFF2-40B4-BE49-F238E27FC236}">
                <a16:creationId xmlns:a16="http://schemas.microsoft.com/office/drawing/2014/main" id="{1EC72F83-86DC-4FC2-82E5-827A686A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952" y="1738661"/>
            <a:ext cx="6137744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9pPr>
          </a:lstStyle>
          <a:p>
            <a:pPr eaLnBrk="1"/>
            <a:r>
              <a:rPr lang="en-US" altLang="en-US" sz="2000" dirty="0"/>
              <a:t>“Pastoral ministry in a missionary key seeks to </a:t>
            </a:r>
            <a:r>
              <a:rPr lang="en-US" altLang="en-US" sz="2000" b="1" dirty="0">
                <a:solidFill>
                  <a:srgbClr val="8A002D"/>
                </a:solidFill>
              </a:rPr>
              <a:t>abandon</a:t>
            </a:r>
            <a:r>
              <a:rPr lang="en-US" altLang="en-US" sz="2000" dirty="0"/>
              <a:t> the complacent attitude that says: </a:t>
            </a:r>
            <a:r>
              <a:rPr lang="en-US" altLang="en-US" sz="2000" b="1" dirty="0">
                <a:solidFill>
                  <a:srgbClr val="8A002D"/>
                </a:solidFill>
              </a:rPr>
              <a:t>“We have always done it this way.” </a:t>
            </a:r>
          </a:p>
          <a:p>
            <a:pPr eaLnBrk="1"/>
            <a:endParaRPr lang="en-US" altLang="en-US" sz="2200" b="1" dirty="0">
              <a:solidFill>
                <a:srgbClr val="941100"/>
              </a:solidFill>
            </a:endParaRPr>
          </a:p>
          <a:p>
            <a:pPr eaLnBrk="1"/>
            <a:r>
              <a:rPr lang="en-US" altLang="en-US" sz="2000" dirty="0"/>
              <a:t>I invite everyone to be </a:t>
            </a:r>
            <a:r>
              <a:rPr lang="en-US" altLang="en-US" sz="2000" b="1" dirty="0">
                <a:solidFill>
                  <a:srgbClr val="8A002D"/>
                </a:solidFill>
              </a:rPr>
              <a:t>bold and creative </a:t>
            </a:r>
            <a:r>
              <a:rPr lang="en-US" altLang="en-US" sz="2000" dirty="0"/>
              <a:t>in this task of rethinking the goals, structures, style and methods of evangelization in their respective communities…</a:t>
            </a:r>
          </a:p>
          <a:p>
            <a:pPr eaLnBrk="1"/>
            <a:endParaRPr lang="en-US" altLang="en-US" sz="2000" dirty="0"/>
          </a:p>
          <a:p>
            <a:r>
              <a:rPr lang="en-US" altLang="en-US" sz="2000" dirty="0"/>
              <a:t>The important thing is to not walk alone, but to </a:t>
            </a:r>
            <a:r>
              <a:rPr lang="en-US" altLang="en-US" sz="2000" b="1" dirty="0">
                <a:solidFill>
                  <a:srgbClr val="8A002D"/>
                </a:solidFill>
              </a:rPr>
              <a:t>rely on each other as brothers and sisters</a:t>
            </a:r>
            <a:r>
              <a:rPr lang="en-US" altLang="en-US" sz="2000" dirty="0"/>
              <a:t>, and especially under the leadership of the bishops, in a </a:t>
            </a:r>
            <a:r>
              <a:rPr lang="en-US" altLang="en-US" sz="2000" b="1" dirty="0">
                <a:solidFill>
                  <a:srgbClr val="8A002D"/>
                </a:solidFill>
              </a:rPr>
              <a:t>wise and realistic pastoral discernment</a:t>
            </a:r>
            <a:r>
              <a:rPr lang="en-US" altLang="en-US" sz="2000" dirty="0"/>
              <a:t>.” (</a:t>
            </a:r>
            <a:r>
              <a:rPr lang="en-US" altLang="en-US" sz="2000" i="1" dirty="0" err="1"/>
              <a:t>Evangelii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Gaudium</a:t>
            </a:r>
            <a:r>
              <a:rPr lang="en-US" altLang="en-US" sz="2000" dirty="0"/>
              <a:t>, 33)</a:t>
            </a:r>
          </a:p>
        </p:txBody>
      </p:sp>
    </p:spTree>
    <p:extLst>
      <p:ext uri="{BB962C8B-B14F-4D97-AF65-F5344CB8AC3E}">
        <p14:creationId xmlns:p14="http://schemas.microsoft.com/office/powerpoint/2010/main" val="189417879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D751-AC3F-4B23-81D7-D64B1F76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 for our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5DCC-2B19-48FD-9597-DAD57E1D7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39349"/>
            <a:ext cx="10058400" cy="4023360"/>
          </a:xfrm>
        </p:spPr>
        <p:txBody>
          <a:bodyPr/>
          <a:lstStyle/>
          <a:p>
            <a:pPr lvl="1" algn="ctr">
              <a:buClr>
                <a:schemeClr val="accent2"/>
              </a:buClr>
            </a:pPr>
            <a:r>
              <a:rPr lang="en-US" sz="3800" dirty="0"/>
              <a:t>Framework</a:t>
            </a:r>
          </a:p>
          <a:p>
            <a:pPr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Reflect on our Witness</a:t>
            </a:r>
          </a:p>
          <a:p>
            <a:pPr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Tools for Forming Missionary Disciples</a:t>
            </a:r>
          </a:p>
          <a:p>
            <a:pPr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Sending Forth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7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D6B-0CBA-40AB-BB0F-3A589A9B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B13F2E-748E-4FD9-9275-0F63636F6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5" y="2797234"/>
            <a:ext cx="1843317" cy="2103961"/>
          </a:xfrm>
          <a:prstGeom prst="rect">
            <a:avLst/>
          </a:prstGeom>
        </p:spPr>
      </p:pic>
      <p:pic>
        <p:nvPicPr>
          <p:cNvPr id="5" name="Picture 4" descr="CAC vertical 1400.jpg">
            <a:extLst>
              <a:ext uri="{FF2B5EF4-FFF2-40B4-BE49-F238E27FC236}">
                <a16:creationId xmlns:a16="http://schemas.microsoft.com/office/drawing/2014/main" id="{836B08E6-6626-4323-9A27-EFAF2A1D6F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0815" y="2797234"/>
            <a:ext cx="2323893" cy="232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AAC59-28E6-2049-9F48-6FF863CC3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10" y="2797234"/>
            <a:ext cx="2430345" cy="23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B8E6-B85A-4E8C-8CF9-9581A1D1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7CC9-6B1B-43AC-BE4C-576068CC1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850" y="1946402"/>
            <a:ext cx="9496337" cy="402336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do we mean by:</a:t>
            </a:r>
          </a:p>
          <a:p>
            <a:pPr algn="ctr"/>
            <a:endParaRPr lang="en-US" sz="1800" dirty="0"/>
          </a:p>
          <a:p>
            <a:pPr lvl="1" algn="ctr"/>
            <a:r>
              <a:rPr lang="en-US" sz="3200" dirty="0"/>
              <a:t>Pastoral Planning?</a:t>
            </a:r>
          </a:p>
          <a:p>
            <a:pPr lvl="1" algn="ctr"/>
            <a:r>
              <a:rPr lang="en-US" sz="3200" dirty="0"/>
              <a:t>Encounter?</a:t>
            </a:r>
          </a:p>
          <a:p>
            <a:pPr lvl="1" algn="ctr"/>
            <a:r>
              <a:rPr lang="en-US" sz="3200" dirty="0"/>
              <a:t>Accompany?</a:t>
            </a:r>
          </a:p>
          <a:p>
            <a:pPr lvl="1" algn="ctr"/>
            <a:r>
              <a:rPr lang="en-US" sz="3200" dirty="0"/>
              <a:t>Community?</a:t>
            </a:r>
          </a:p>
          <a:p>
            <a:pPr lvl="1" algn="ctr"/>
            <a:r>
              <a:rPr lang="en-US" sz="3200" dirty="0"/>
              <a:t>Send?</a:t>
            </a:r>
          </a:p>
        </p:txBody>
      </p:sp>
    </p:spTree>
    <p:extLst>
      <p:ext uri="{BB962C8B-B14F-4D97-AF65-F5344CB8AC3E}">
        <p14:creationId xmlns:p14="http://schemas.microsoft.com/office/powerpoint/2010/main" val="330639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A5A05E-7F09-4971-92FC-31692F2C96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i="1" dirty="0"/>
              <a:t>The purpose of evangelization is to lead people to encounter Christ. </a:t>
            </a:r>
            <a:r>
              <a:rPr lang="en-US" i="1" dirty="0"/>
              <a:t>(page 9)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07D0A3-E0BA-4DBD-9AF9-0109D5F33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59" y="1924109"/>
            <a:ext cx="5181600" cy="351680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E00CF9-76E5-4963-B51B-2FDFAE40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Encounter</a:t>
            </a:r>
            <a:br>
              <a:rPr lang="en-US" dirty="0"/>
            </a:br>
            <a:r>
              <a:rPr lang="en-US" sz="2400" dirty="0"/>
              <a:t>“Come and See” (</a:t>
            </a:r>
            <a:r>
              <a:rPr lang="en-US" sz="2400" dirty="0" err="1"/>
              <a:t>Jn</a:t>
            </a:r>
            <a:r>
              <a:rPr lang="en-US" sz="2400" dirty="0"/>
              <a:t> 1:46)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300E93-D4C3-4A91-98DF-B66A0D6C4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9" y="1825625"/>
            <a:ext cx="5181600" cy="381579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45091-D8AD-4BD8-80A9-6DD2F2BC29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600" i="1" dirty="0"/>
              <a:t>The response to this encounter with Christ needs accompaniment. </a:t>
            </a:r>
            <a:r>
              <a:rPr lang="en-US" i="1" dirty="0"/>
              <a:t>(page 14)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CFE2DB-5400-4B31-A23C-D828F938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Accompany</a:t>
            </a:r>
            <a:br>
              <a:rPr lang="en-US" sz="2400" dirty="0"/>
            </a:br>
            <a:r>
              <a:rPr lang="en-US" sz="2400" dirty="0"/>
              <a:t>“Follow me” (Mt 9:9)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750601-E546-4E0B-A326-7DC857FBAE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i="1" dirty="0"/>
              <a:t>Evangelization invites people to the Body of Christ, which is the Catholic Church. </a:t>
            </a:r>
            <a:r>
              <a:rPr lang="en-US" i="1" dirty="0"/>
              <a:t>(page 16)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E853F6-D0F1-47CD-9348-D007CBBC7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59" y="2117531"/>
            <a:ext cx="5181600" cy="326418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96FC22-9277-4778-946E-93645B44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</a:t>
            </a:r>
            <a:br>
              <a:rPr lang="en-US" sz="2400" dirty="0"/>
            </a:br>
            <a:r>
              <a:rPr lang="en-US" sz="2400" dirty="0"/>
              <a:t>“Remain in me” (</a:t>
            </a:r>
            <a:r>
              <a:rPr lang="en-US" sz="2400" dirty="0" err="1"/>
              <a:t>Jn</a:t>
            </a:r>
            <a:r>
              <a:rPr lang="en-US" sz="2400" dirty="0"/>
              <a:t> 15:4)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740A2-D890-4036-B3D6-C25318F7AF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29" y="1987880"/>
            <a:ext cx="4541520" cy="352348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2487-2DEC-4230-80D2-43E627FCC7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i="1" dirty="0"/>
              <a:t>Evangelization leads disciples to accept God’s desire to send them on mission.</a:t>
            </a:r>
            <a:r>
              <a:rPr lang="en-US" i="1" dirty="0"/>
              <a:t>(page 17)</a:t>
            </a:r>
            <a:endParaRPr lang="en-US" sz="4800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726126-89EB-49FC-AB77-9333DA41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Send</a:t>
            </a:r>
            <a:br>
              <a:rPr lang="en-US" sz="2400" dirty="0"/>
            </a:br>
            <a:r>
              <a:rPr lang="en-US" sz="2400" dirty="0"/>
              <a:t>“Go, therefore, and make disciples of all nations” (Mt 28:19)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84F2-C225-49D5-A8AC-16FC3A81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5F1C2-FE3A-4132-B018-382AE042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16" y="3429000"/>
            <a:ext cx="1830472" cy="408959"/>
          </a:xfrm>
        </p:spPr>
        <p:txBody>
          <a:bodyPr/>
          <a:lstStyle/>
          <a:p>
            <a:r>
              <a:rPr lang="en-US" dirty="0"/>
              <a:t>Greek to 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1219DC-0470-4DEE-AA5F-C156292CCDBB}"/>
              </a:ext>
            </a:extLst>
          </p:cNvPr>
          <p:cNvCxnSpPr/>
          <p:nvPr/>
        </p:nvCxnSpPr>
        <p:spPr>
          <a:xfrm>
            <a:off x="1560352" y="3020037"/>
            <a:ext cx="8934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79CD7E-B506-440F-AAF3-F07FEF5BFA5A}"/>
              </a:ext>
            </a:extLst>
          </p:cNvPr>
          <p:cNvCxnSpPr/>
          <p:nvPr/>
        </p:nvCxnSpPr>
        <p:spPr>
          <a:xfrm>
            <a:off x="1560352" y="3020037"/>
            <a:ext cx="0" cy="408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83C02A-3E8B-4A17-9079-16CEF609E595}"/>
              </a:ext>
            </a:extLst>
          </p:cNvPr>
          <p:cNvCxnSpPr/>
          <p:nvPr/>
        </p:nvCxnSpPr>
        <p:spPr>
          <a:xfrm>
            <a:off x="4430785" y="3020037"/>
            <a:ext cx="0" cy="408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75455E-C00D-4364-BAD0-5A1739C3424D}"/>
              </a:ext>
            </a:extLst>
          </p:cNvPr>
          <p:cNvCxnSpPr/>
          <p:nvPr/>
        </p:nvCxnSpPr>
        <p:spPr>
          <a:xfrm>
            <a:off x="7736048" y="3020037"/>
            <a:ext cx="0" cy="408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581B4B-6692-4B38-B39E-8C823A9C5592}"/>
              </a:ext>
            </a:extLst>
          </p:cNvPr>
          <p:cNvCxnSpPr/>
          <p:nvPr/>
        </p:nvCxnSpPr>
        <p:spPr>
          <a:xfrm>
            <a:off x="10494628" y="3020037"/>
            <a:ext cx="0" cy="408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3721EF-AE75-413A-9A5B-6D2C53CB8949}"/>
              </a:ext>
            </a:extLst>
          </p:cNvPr>
          <p:cNvSpPr txBox="1">
            <a:spLocks/>
          </p:cNvSpPr>
          <p:nvPr/>
        </p:nvSpPr>
        <p:spPr>
          <a:xfrm>
            <a:off x="3845113" y="3428998"/>
            <a:ext cx="1081610" cy="4089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Service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2C955E-7539-4E3D-B61A-E70F75357E2E}"/>
              </a:ext>
            </a:extLst>
          </p:cNvPr>
          <p:cNvSpPr txBox="1">
            <a:spLocks/>
          </p:cNvSpPr>
          <p:nvPr/>
        </p:nvSpPr>
        <p:spPr>
          <a:xfrm>
            <a:off x="6564673" y="3435288"/>
            <a:ext cx="2464964" cy="4718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Growing the Parish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EEBA37-A7AF-4166-904D-522D4C726BA7}"/>
              </a:ext>
            </a:extLst>
          </p:cNvPr>
          <p:cNvSpPr txBox="1">
            <a:spLocks/>
          </p:cNvSpPr>
          <p:nvPr/>
        </p:nvSpPr>
        <p:spPr>
          <a:xfrm>
            <a:off x="9728572" y="3410117"/>
            <a:ext cx="2625478" cy="40895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8A002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Missionary Discipleship</a:t>
            </a:r>
          </a:p>
        </p:txBody>
      </p:sp>
    </p:spTree>
    <p:extLst>
      <p:ext uri="{BB962C8B-B14F-4D97-AF65-F5344CB8AC3E}">
        <p14:creationId xmlns:p14="http://schemas.microsoft.com/office/powerpoint/2010/main" val="420258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F2E5-E360-442B-ACE9-238462B4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0"/>
            <a:ext cx="3667039" cy="1676603"/>
          </a:xfrm>
        </p:spPr>
        <p:txBody>
          <a:bodyPr>
            <a:normAutofit/>
          </a:bodyPr>
          <a:lstStyle/>
          <a:p>
            <a:r>
              <a:rPr lang="en-US" sz="3700" dirty="0"/>
              <a:t>Encounter with Jesus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C236D-3EA7-490C-856B-0DF5A6AC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21" y="1997446"/>
            <a:ext cx="3268731" cy="3858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“Jesus himself drew near and walked with them, but their eyes were prevented from recognizing him.”</a:t>
            </a:r>
          </a:p>
          <a:p>
            <a:pPr marL="0" indent="0">
              <a:buNone/>
            </a:pPr>
            <a:r>
              <a:rPr lang="en-US" sz="2400" dirty="0"/>
              <a:t>(Luke 24:15-16)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FF152-9B9D-4A41-A894-19517B958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44" y="503432"/>
            <a:ext cx="6659998" cy="55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Custom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0000"/>
      </a:accent1>
      <a:accent2>
        <a:srgbClr val="9000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160E40-D2EE-47CE-939C-239803499FE7}" vid="{108D4898-1665-4293-B15C-2854B7A75C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CAC PowerPoint Template 2 (3)</Template>
  <TotalTime>38</TotalTime>
  <Words>526</Words>
  <Application>Microsoft Macintosh PowerPoint</Application>
  <PresentationFormat>Widescreen</PresentationFormat>
  <Paragraphs>117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MS PGothic</vt:lpstr>
      <vt:lpstr>Arial</vt:lpstr>
      <vt:lpstr>Calibri</vt:lpstr>
      <vt:lpstr>Century Gothic</vt:lpstr>
      <vt:lpstr>Retrospect</vt:lpstr>
      <vt:lpstr>Collaborative Pastoral Planning</vt:lpstr>
      <vt:lpstr>Road Map for our session</vt:lpstr>
      <vt:lpstr>Defining the terms</vt:lpstr>
      <vt:lpstr>Encounter “Come and See” (Jn 1:46)</vt:lpstr>
      <vt:lpstr>Accompany “Follow me” (Mt 9:9)</vt:lpstr>
      <vt:lpstr>Community “Remain in me” (Jn 15:4)</vt:lpstr>
      <vt:lpstr>Send “Go, therefore, and make disciples of all nations” (Mt 28:19)</vt:lpstr>
      <vt:lpstr>Engagement</vt:lpstr>
      <vt:lpstr>Encounter with Jesus Christ</vt:lpstr>
      <vt:lpstr>Encounter with Jesus Christ</vt:lpstr>
      <vt:lpstr>Questions for Reflection</vt:lpstr>
      <vt:lpstr>Pastoral Plan for Missionary Discipleship</vt:lpstr>
      <vt:lpstr>      Permeated with Prayer</vt:lpstr>
      <vt:lpstr>        Focused on Fruitfulness</vt:lpstr>
      <vt:lpstr>Requires Leaders</vt:lpstr>
      <vt:lpstr>         Rooted in the Teaching of our Faith and Supported by Foundational Pastoral Practices</vt:lpstr>
      <vt:lpstr>Requires Intentional Stewardship</vt:lpstr>
      <vt:lpstr>Engages and Inspires People Through a Culture of Encounter and Accompaniment,  Building Strong and Trusting Relationships</vt:lpstr>
      <vt:lpstr>Co-Responsibility for the Mission of Christ and the Church</vt:lpstr>
      <vt:lpstr>Questions?</vt:lpstr>
    </vt:vector>
  </TitlesOfParts>
  <Company>The Catholic University of America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Sitko</dc:creator>
  <cp:lastModifiedBy>Microsoft Office User</cp:lastModifiedBy>
  <cp:revision>8</cp:revision>
  <dcterms:created xsi:type="dcterms:W3CDTF">2015-11-09T21:46:11Z</dcterms:created>
  <dcterms:modified xsi:type="dcterms:W3CDTF">2018-02-16T13:41:33Z</dcterms:modified>
</cp:coreProperties>
</file>