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57" r:id="rId3"/>
    <p:sldId id="258" r:id="rId4"/>
    <p:sldId id="286" r:id="rId5"/>
    <p:sldId id="260" r:id="rId6"/>
    <p:sldId id="261" r:id="rId7"/>
    <p:sldId id="278" r:id="rId8"/>
    <p:sldId id="277" r:id="rId9"/>
    <p:sldId id="272" r:id="rId10"/>
    <p:sldId id="273" r:id="rId11"/>
    <p:sldId id="274" r:id="rId12"/>
    <p:sldId id="275" r:id="rId13"/>
    <p:sldId id="276" r:id="rId14"/>
    <p:sldId id="263" r:id="rId15"/>
    <p:sldId id="264" r:id="rId16"/>
    <p:sldId id="267" r:id="rId17"/>
    <p:sldId id="268" r:id="rId18"/>
    <p:sldId id="279" r:id="rId19"/>
    <p:sldId id="280" r:id="rId20"/>
    <p:sldId id="282" r:id="rId21"/>
    <p:sldId id="283" r:id="rId22"/>
    <p:sldId id="284" r:id="rId23"/>
    <p:sldId id="285" r:id="rId24"/>
    <p:sldId id="302" r:id="rId25"/>
    <p:sldId id="300" r:id="rId26"/>
    <p:sldId id="301" r:id="rId27"/>
    <p:sldId id="298" r:id="rId28"/>
    <p:sldId id="306" r:id="rId29"/>
    <p:sldId id="304" r:id="rId30"/>
    <p:sldId id="307" r:id="rId31"/>
    <p:sldId id="30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00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114" d="100"/>
          <a:sy n="114" d="100"/>
        </p:scale>
        <p:origin x="18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48870B-C519-4147-805B-7A78CBA30226}" type="datetimeFigureOut">
              <a:rPr lang="en-US" smtClean="0"/>
              <a:t>2/11/2019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F5A5F8-1595-4309-83B7-E0F4FB9012EC}" type="slidenum">
              <a:rPr lang="en-US" smtClean="0"/>
              <a:t>‹#›</a:t>
            </a:fld>
            <a:endParaRPr lang="en-US"/>
          </a:p>
        </p:txBody>
      </p:sp>
    </p:spTree>
    <p:extLst>
      <p:ext uri="{BB962C8B-B14F-4D97-AF65-F5344CB8AC3E}">
        <p14:creationId xmlns:p14="http://schemas.microsoft.com/office/powerpoint/2010/main" val="2213063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13407D-6D55-4A42-8EAC-6262DBD28F78}" type="slidenum">
              <a:rPr lang="en-US" smtClean="0"/>
              <a:t>4</a:t>
            </a:fld>
            <a:endParaRPr lang="en-US"/>
          </a:p>
        </p:txBody>
      </p:sp>
    </p:spTree>
    <p:extLst>
      <p:ext uri="{BB962C8B-B14F-4D97-AF65-F5344CB8AC3E}">
        <p14:creationId xmlns:p14="http://schemas.microsoft.com/office/powerpoint/2010/main" val="2891805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13407D-6D55-4A42-8EAC-6262DBD28F78}" type="slidenum">
              <a:rPr lang="en-US" smtClean="0"/>
              <a:t>31</a:t>
            </a:fld>
            <a:endParaRPr lang="en-US"/>
          </a:p>
        </p:txBody>
      </p:sp>
    </p:spTree>
    <p:extLst>
      <p:ext uri="{BB962C8B-B14F-4D97-AF65-F5344CB8AC3E}">
        <p14:creationId xmlns:p14="http://schemas.microsoft.com/office/powerpoint/2010/main" val="14081299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p:cNvSpPr/>
          <p:nvPr userDrawn="1"/>
        </p:nvSpPr>
        <p:spPr>
          <a:xfrm rot="5400000">
            <a:off x="5751023" y="417022"/>
            <a:ext cx="689956" cy="12192000"/>
          </a:xfrm>
          <a:prstGeom prst="rect">
            <a:avLst/>
          </a:prstGeom>
          <a:solidFill>
            <a:srgbClr val="8A0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50021"/>
              </a:solidFill>
            </a:endParaRPr>
          </a:p>
        </p:txBody>
      </p:sp>
      <p:sp>
        <p:nvSpPr>
          <p:cNvPr id="8" name="TextBox 7"/>
          <p:cNvSpPr txBox="1"/>
          <p:nvPr userDrawn="1"/>
        </p:nvSpPr>
        <p:spPr>
          <a:xfrm>
            <a:off x="3543869" y="6311898"/>
            <a:ext cx="5104263" cy="369332"/>
          </a:xfrm>
          <a:prstGeom prst="rect">
            <a:avLst/>
          </a:prstGeom>
          <a:noFill/>
        </p:spPr>
        <p:txBody>
          <a:bodyPr wrap="square" rtlCol="0">
            <a:spAutoFit/>
          </a:bodyPr>
          <a:lstStyle/>
          <a:p>
            <a:pPr algn="ctr"/>
            <a:r>
              <a:rPr lang="en-US" b="1" dirty="0">
                <a:solidFill>
                  <a:schemeClr val="bg1"/>
                </a:solidFill>
                <a:latin typeface="Century Gothic" panose="020B0502020202020204" pitchFamily="34" charset="0"/>
              </a:rPr>
              <a:t>Catholic Apostolate Center</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82434"/>
            <a:ext cx="651425" cy="642796"/>
          </a:xfrm>
          <a:prstGeom prst="rect">
            <a:avLst/>
          </a:prstGeom>
        </p:spPr>
      </p:pic>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40576" y="6167970"/>
            <a:ext cx="666010" cy="657188"/>
          </a:xfrm>
          <a:prstGeom prst="rect">
            <a:avLst/>
          </a:prstGeom>
        </p:spPr>
      </p:pic>
    </p:spTree>
    <p:extLst>
      <p:ext uri="{BB962C8B-B14F-4D97-AF65-F5344CB8AC3E}">
        <p14:creationId xmlns:p14="http://schemas.microsoft.com/office/powerpoint/2010/main" val="247438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7859" y="149225"/>
            <a:ext cx="10807700" cy="1325563"/>
          </a:xfrm>
        </p:spPr>
        <p:txBody>
          <a:bodyPr/>
          <a:lstStyle/>
          <a:p>
            <a:r>
              <a:rPr lang="en-US"/>
              <a:t>Click to edit Master title style</a:t>
            </a:r>
          </a:p>
        </p:txBody>
      </p:sp>
      <p:sp>
        <p:nvSpPr>
          <p:cNvPr id="3" name="Content Placeholder 2"/>
          <p:cNvSpPr>
            <a:spLocks noGrp="1"/>
          </p:cNvSpPr>
          <p:nvPr>
            <p:ph idx="1"/>
          </p:nvPr>
        </p:nvSpPr>
        <p:spPr>
          <a:xfrm>
            <a:off x="1017860" y="1847850"/>
            <a:ext cx="108077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8976" y="0"/>
            <a:ext cx="660400" cy="6858000"/>
          </a:xfrm>
          <a:prstGeom prst="rect">
            <a:avLst/>
          </a:prstGeom>
          <a:solidFill>
            <a:srgbClr val="8A0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50021"/>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76" y="0"/>
            <a:ext cx="660399" cy="651651"/>
          </a:xfrm>
          <a:prstGeom prst="rect">
            <a:avLst/>
          </a:prstGeom>
        </p:spPr>
      </p:pic>
    </p:spTree>
    <p:extLst>
      <p:ext uri="{BB962C8B-B14F-4D97-AF65-F5344CB8AC3E}">
        <p14:creationId xmlns:p14="http://schemas.microsoft.com/office/powerpoint/2010/main" val="406411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906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3959"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1017859" y="149225"/>
            <a:ext cx="10807700" cy="1325563"/>
          </a:xfrm>
        </p:spPr>
        <p:txBody>
          <a:bodyPr/>
          <a:lstStyle/>
          <a:p>
            <a:r>
              <a:rPr lang="en-US"/>
              <a:t>Click to edit Master title style</a:t>
            </a:r>
          </a:p>
        </p:txBody>
      </p:sp>
      <p:sp>
        <p:nvSpPr>
          <p:cNvPr id="7" name="Rectangle 6"/>
          <p:cNvSpPr/>
          <p:nvPr userDrawn="1"/>
        </p:nvSpPr>
        <p:spPr>
          <a:xfrm>
            <a:off x="-8976" y="0"/>
            <a:ext cx="660400" cy="6858000"/>
          </a:xfrm>
          <a:prstGeom prst="rect">
            <a:avLst/>
          </a:prstGeom>
          <a:solidFill>
            <a:srgbClr val="8A0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50021"/>
              </a:solidFill>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76" y="0"/>
            <a:ext cx="660399" cy="651651"/>
          </a:xfrm>
          <a:prstGeom prst="rect">
            <a:avLst/>
          </a:prstGeom>
        </p:spPr>
      </p:pic>
    </p:spTree>
    <p:extLst>
      <p:ext uri="{BB962C8B-B14F-4D97-AF65-F5344CB8AC3E}">
        <p14:creationId xmlns:p14="http://schemas.microsoft.com/office/powerpoint/2010/main" val="1732353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1017859" y="149225"/>
            <a:ext cx="10807700" cy="1325563"/>
          </a:xfrm>
        </p:spPr>
        <p:txBody>
          <a:bodyPr/>
          <a:lstStyle/>
          <a:p>
            <a:r>
              <a:rPr lang="en-US"/>
              <a:t>Click to edit Master title style</a:t>
            </a:r>
          </a:p>
        </p:txBody>
      </p:sp>
      <p:sp>
        <p:nvSpPr>
          <p:cNvPr id="5" name="Rectangle 4"/>
          <p:cNvSpPr/>
          <p:nvPr userDrawn="1"/>
        </p:nvSpPr>
        <p:spPr>
          <a:xfrm>
            <a:off x="-8976" y="0"/>
            <a:ext cx="660400" cy="6858000"/>
          </a:xfrm>
          <a:prstGeom prst="rect">
            <a:avLst/>
          </a:prstGeom>
          <a:solidFill>
            <a:srgbClr val="8A0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50021"/>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76" y="0"/>
            <a:ext cx="660399" cy="651651"/>
          </a:xfrm>
          <a:prstGeom prst="rect">
            <a:avLst/>
          </a:prstGeom>
        </p:spPr>
      </p:pic>
    </p:spTree>
    <p:extLst>
      <p:ext uri="{BB962C8B-B14F-4D97-AF65-F5344CB8AC3E}">
        <p14:creationId xmlns:p14="http://schemas.microsoft.com/office/powerpoint/2010/main" val="3695491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3"/>
          <p:cNvSpPr/>
          <p:nvPr userDrawn="1"/>
        </p:nvSpPr>
        <p:spPr>
          <a:xfrm>
            <a:off x="-8976" y="0"/>
            <a:ext cx="660400" cy="6858000"/>
          </a:xfrm>
          <a:prstGeom prst="rect">
            <a:avLst/>
          </a:prstGeom>
          <a:solidFill>
            <a:srgbClr val="8A0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50021"/>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76" y="0"/>
            <a:ext cx="660399" cy="651651"/>
          </a:xfrm>
          <a:prstGeom prst="rect">
            <a:avLst/>
          </a:prstGeom>
        </p:spPr>
      </p:pic>
    </p:spTree>
    <p:extLst>
      <p:ext uri="{BB962C8B-B14F-4D97-AF65-F5344CB8AC3E}">
        <p14:creationId xmlns:p14="http://schemas.microsoft.com/office/powerpoint/2010/main" val="302584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6531" y="1752600"/>
            <a:ext cx="6509028" cy="4724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17859" y="1752600"/>
            <a:ext cx="3932237" cy="47244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itle 1"/>
          <p:cNvSpPr>
            <a:spLocks noGrp="1"/>
          </p:cNvSpPr>
          <p:nvPr>
            <p:ph type="title"/>
          </p:nvPr>
        </p:nvSpPr>
        <p:spPr>
          <a:xfrm>
            <a:off x="1017859" y="149225"/>
            <a:ext cx="10807700" cy="1325563"/>
          </a:xfrm>
        </p:spPr>
        <p:txBody>
          <a:bodyPr/>
          <a:lstStyle/>
          <a:p>
            <a:r>
              <a:rPr lang="en-US"/>
              <a:t>Click to edit Master title style</a:t>
            </a:r>
          </a:p>
        </p:txBody>
      </p:sp>
      <p:sp>
        <p:nvSpPr>
          <p:cNvPr id="7" name="Rectangle 6"/>
          <p:cNvSpPr/>
          <p:nvPr userDrawn="1"/>
        </p:nvSpPr>
        <p:spPr>
          <a:xfrm>
            <a:off x="-8976" y="0"/>
            <a:ext cx="660400" cy="6858000"/>
          </a:xfrm>
          <a:prstGeom prst="rect">
            <a:avLst/>
          </a:prstGeom>
          <a:solidFill>
            <a:srgbClr val="8A0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50021"/>
              </a:solidFill>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76" y="0"/>
            <a:ext cx="660399" cy="651651"/>
          </a:xfrm>
          <a:prstGeom prst="rect">
            <a:avLst/>
          </a:prstGeom>
        </p:spPr>
      </p:pic>
    </p:spTree>
    <p:extLst>
      <p:ext uri="{BB962C8B-B14F-4D97-AF65-F5344CB8AC3E}">
        <p14:creationId xmlns:p14="http://schemas.microsoft.com/office/powerpoint/2010/main" val="2722626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308600" y="1752600"/>
            <a:ext cx="6516959" cy="4724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Text Placeholder 3"/>
          <p:cNvSpPr>
            <a:spLocks noGrp="1"/>
          </p:cNvSpPr>
          <p:nvPr>
            <p:ph type="body" sz="half" idx="2"/>
          </p:nvPr>
        </p:nvSpPr>
        <p:spPr>
          <a:xfrm>
            <a:off x="1017859" y="1752600"/>
            <a:ext cx="3932237" cy="47244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itle 1"/>
          <p:cNvSpPr>
            <a:spLocks noGrp="1"/>
          </p:cNvSpPr>
          <p:nvPr>
            <p:ph type="title"/>
          </p:nvPr>
        </p:nvSpPr>
        <p:spPr>
          <a:xfrm>
            <a:off x="1017859" y="149225"/>
            <a:ext cx="10807700" cy="1325563"/>
          </a:xfrm>
        </p:spPr>
        <p:txBody>
          <a:bodyPr/>
          <a:lstStyle/>
          <a:p>
            <a:r>
              <a:rPr lang="en-US"/>
              <a:t>Click to edit Master title style</a:t>
            </a:r>
          </a:p>
        </p:txBody>
      </p:sp>
      <p:sp>
        <p:nvSpPr>
          <p:cNvPr id="7" name="Rectangle 6"/>
          <p:cNvSpPr/>
          <p:nvPr userDrawn="1"/>
        </p:nvSpPr>
        <p:spPr>
          <a:xfrm>
            <a:off x="-8976" y="0"/>
            <a:ext cx="660400" cy="6858000"/>
          </a:xfrm>
          <a:prstGeom prst="rect">
            <a:avLst/>
          </a:prstGeom>
          <a:solidFill>
            <a:srgbClr val="8A0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50021"/>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76" y="0"/>
            <a:ext cx="660399" cy="651651"/>
          </a:xfrm>
          <a:prstGeom prst="rect">
            <a:avLst/>
          </a:prstGeom>
        </p:spPr>
      </p:pic>
    </p:spTree>
    <p:extLst>
      <p:ext uri="{BB962C8B-B14F-4D97-AF65-F5344CB8AC3E}">
        <p14:creationId xmlns:p14="http://schemas.microsoft.com/office/powerpoint/2010/main" val="4074252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59573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7" r:id="rId7"/>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8A002D"/>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8A002D"/>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8A002D"/>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8A002D"/>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8A002D"/>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What Now? Vocational Discernment and Accompaniment After the 2018 Synod</a:t>
            </a:r>
          </a:p>
        </p:txBody>
      </p:sp>
      <p:sp>
        <p:nvSpPr>
          <p:cNvPr id="3" name="Subtitle 2"/>
          <p:cNvSpPr>
            <a:spLocks noGrp="1"/>
          </p:cNvSpPr>
          <p:nvPr>
            <p:ph type="subTitle" idx="1"/>
          </p:nvPr>
        </p:nvSpPr>
        <p:spPr>
          <a:xfrm>
            <a:off x="1524000" y="3937598"/>
            <a:ext cx="9144000" cy="1655762"/>
          </a:xfrm>
        </p:spPr>
        <p:txBody>
          <a:bodyPr>
            <a:normAutofit lnSpcReduction="10000"/>
          </a:bodyPr>
          <a:lstStyle/>
          <a:p>
            <a:r>
              <a:rPr lang="en-US" dirty="0"/>
              <a:t>Fr. Frank </a:t>
            </a:r>
            <a:r>
              <a:rPr lang="en-US" dirty="0" err="1"/>
              <a:t>Donio</a:t>
            </a:r>
            <a:r>
              <a:rPr lang="en-US" dirty="0"/>
              <a:t>, S.A.C, </a:t>
            </a:r>
            <a:r>
              <a:rPr lang="en-US" dirty="0" err="1"/>
              <a:t>D.Min</a:t>
            </a:r>
            <a:r>
              <a:rPr lang="en-US"/>
              <a:t>. </a:t>
            </a:r>
            <a:r>
              <a:rPr lang="en-US" dirty="0"/>
              <a:t>– Catholic Apostolate Center</a:t>
            </a:r>
          </a:p>
          <a:p>
            <a:r>
              <a:rPr lang="en-US" dirty="0"/>
              <a:t>Jonathan Lewis – Archdiocese of Washington</a:t>
            </a:r>
          </a:p>
          <a:p>
            <a:r>
              <a:rPr lang="en-US" dirty="0"/>
              <a:t>Brian </a:t>
            </a:r>
            <a:r>
              <a:rPr lang="en-US" dirty="0" err="1"/>
              <a:t>Rhude</a:t>
            </a:r>
            <a:r>
              <a:rPr lang="en-US" dirty="0"/>
              <a:t> – Catholic Apostolate Center</a:t>
            </a:r>
          </a:p>
          <a:p>
            <a:r>
              <a:rPr lang="en-US" dirty="0"/>
              <a:t>Sarah </a:t>
            </a:r>
            <a:r>
              <a:rPr lang="en-US" dirty="0" err="1"/>
              <a:t>Yaklic</a:t>
            </a:r>
            <a:r>
              <a:rPr lang="en-US" dirty="0"/>
              <a:t> – Archdiocese of Los Angeles</a:t>
            </a:r>
          </a:p>
        </p:txBody>
      </p:sp>
    </p:spTree>
    <p:extLst>
      <p:ext uri="{BB962C8B-B14F-4D97-AF65-F5344CB8AC3E}">
        <p14:creationId xmlns:p14="http://schemas.microsoft.com/office/powerpoint/2010/main" val="1612784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4B588B-396C-4740-86C0-8DB7B823F1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3284005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5E8FE1-E11D-47C6-A6EF-4AA7C6435B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3176286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531122-B40F-47E0-9919-7AA393F547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1118562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37A75E-246A-43C2-8195-711E509CED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1388535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C365C5-7D16-4978-AEBA-7E5F9F37F6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2173" y="0"/>
            <a:ext cx="9144000" cy="6858000"/>
          </a:xfrm>
          <a:prstGeom prst="rect">
            <a:avLst/>
          </a:prstGeom>
        </p:spPr>
      </p:pic>
    </p:spTree>
    <p:extLst>
      <p:ext uri="{BB962C8B-B14F-4D97-AF65-F5344CB8AC3E}">
        <p14:creationId xmlns:p14="http://schemas.microsoft.com/office/powerpoint/2010/main" val="3644696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29E148-9FAE-41D1-AFB0-D8C9926D36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060" y="167779"/>
            <a:ext cx="5270739" cy="3116903"/>
          </a:xfrm>
          <a:prstGeom prst="rect">
            <a:avLst/>
          </a:prstGeom>
        </p:spPr>
      </p:pic>
      <p:pic>
        <p:nvPicPr>
          <p:cNvPr id="4" name="Picture 3">
            <a:extLst>
              <a:ext uri="{FF2B5EF4-FFF2-40B4-BE49-F238E27FC236}">
                <a16:creationId xmlns:a16="http://schemas.microsoft.com/office/drawing/2014/main" id="{EBA89369-549B-496D-BB1F-C300AF0FAA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3648" y="1636421"/>
            <a:ext cx="5619520" cy="3296521"/>
          </a:xfrm>
          <a:prstGeom prst="rect">
            <a:avLst/>
          </a:prstGeom>
        </p:spPr>
      </p:pic>
      <p:pic>
        <p:nvPicPr>
          <p:cNvPr id="5" name="Picture 4">
            <a:extLst>
              <a:ext uri="{FF2B5EF4-FFF2-40B4-BE49-F238E27FC236}">
                <a16:creationId xmlns:a16="http://schemas.microsoft.com/office/drawing/2014/main" id="{DE6FDDC5-1052-4867-B00C-9DADA00765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260" y="3429000"/>
            <a:ext cx="5270740" cy="3154261"/>
          </a:xfrm>
          <a:prstGeom prst="rect">
            <a:avLst/>
          </a:prstGeom>
        </p:spPr>
      </p:pic>
    </p:spTree>
    <p:extLst>
      <p:ext uri="{BB962C8B-B14F-4D97-AF65-F5344CB8AC3E}">
        <p14:creationId xmlns:p14="http://schemas.microsoft.com/office/powerpoint/2010/main" val="74236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2C82E6-B9D7-4EC7-AFEF-C27C607184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52306" y="1143000"/>
            <a:ext cx="6858000" cy="4572000"/>
          </a:xfrm>
          <a:prstGeom prst="rect">
            <a:avLst/>
          </a:prstGeom>
        </p:spPr>
      </p:pic>
      <p:pic>
        <p:nvPicPr>
          <p:cNvPr id="6" name="Picture 5">
            <a:extLst>
              <a:ext uri="{FF2B5EF4-FFF2-40B4-BE49-F238E27FC236}">
                <a16:creationId xmlns:a16="http://schemas.microsoft.com/office/drawing/2014/main" id="{312F1A49-C937-49ED-B142-84274A1620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9614" y="0"/>
            <a:ext cx="3918857" cy="6858000"/>
          </a:xfrm>
          <a:prstGeom prst="rect">
            <a:avLst/>
          </a:prstGeom>
        </p:spPr>
      </p:pic>
    </p:spTree>
    <p:extLst>
      <p:ext uri="{BB962C8B-B14F-4D97-AF65-F5344CB8AC3E}">
        <p14:creationId xmlns:p14="http://schemas.microsoft.com/office/powerpoint/2010/main" val="4259550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A26089-C88C-421A-9441-E7394F0A80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995" y="115349"/>
            <a:ext cx="5187193" cy="3890395"/>
          </a:xfrm>
          <a:prstGeom prst="rect">
            <a:avLst/>
          </a:prstGeom>
        </p:spPr>
      </p:pic>
      <p:pic>
        <p:nvPicPr>
          <p:cNvPr id="5" name="Picture 4">
            <a:extLst>
              <a:ext uri="{FF2B5EF4-FFF2-40B4-BE49-F238E27FC236}">
                <a16:creationId xmlns:a16="http://schemas.microsoft.com/office/drawing/2014/main" id="{9AEA10A7-816A-4E8A-BDF7-22179F318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5778" y="4172508"/>
            <a:ext cx="3857625" cy="2570143"/>
          </a:xfrm>
          <a:prstGeom prst="rect">
            <a:avLst/>
          </a:prstGeom>
        </p:spPr>
      </p:pic>
      <p:pic>
        <p:nvPicPr>
          <p:cNvPr id="7" name="Picture 6">
            <a:extLst>
              <a:ext uri="{FF2B5EF4-FFF2-40B4-BE49-F238E27FC236}">
                <a16:creationId xmlns:a16="http://schemas.microsoft.com/office/drawing/2014/main" id="{6BC7C2F7-AB24-4B56-85D9-2B4A17435A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7695" y="0"/>
            <a:ext cx="3857625" cy="6858000"/>
          </a:xfrm>
          <a:prstGeom prst="rect">
            <a:avLst/>
          </a:prstGeom>
        </p:spPr>
      </p:pic>
    </p:spTree>
    <p:extLst>
      <p:ext uri="{BB962C8B-B14F-4D97-AF65-F5344CB8AC3E}">
        <p14:creationId xmlns:p14="http://schemas.microsoft.com/office/powerpoint/2010/main" val="128590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F756332-716B-415E-9577-5E8FC3883BB4}"/>
              </a:ext>
            </a:extLst>
          </p:cNvPr>
          <p:cNvSpPr>
            <a:spLocks noGrp="1"/>
          </p:cNvSpPr>
          <p:nvPr>
            <p:ph type="title"/>
          </p:nvPr>
        </p:nvSpPr>
        <p:spPr/>
        <p:txBody>
          <a:bodyPr/>
          <a:lstStyle/>
          <a:p>
            <a:pPr algn="ctr"/>
            <a:r>
              <a:rPr lang="en-US" dirty="0"/>
              <a:t>Synod Intervention: </a:t>
            </a:r>
            <a:r>
              <a:rPr lang="en-US" i="1" dirty="0"/>
              <a:t>How many young people do you know by name?</a:t>
            </a:r>
          </a:p>
        </p:txBody>
      </p:sp>
      <p:pic>
        <p:nvPicPr>
          <p:cNvPr id="18" name="Content Placeholder 17">
            <a:extLst>
              <a:ext uri="{FF2B5EF4-FFF2-40B4-BE49-F238E27FC236}">
                <a16:creationId xmlns:a16="http://schemas.microsoft.com/office/drawing/2014/main" id="{7DDD730C-006B-4B04-B09A-1743D21A05C8}"/>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913461" y="2075337"/>
            <a:ext cx="5465901" cy="4099425"/>
          </a:xfrm>
        </p:spPr>
      </p:pic>
      <p:pic>
        <p:nvPicPr>
          <p:cNvPr id="20" name="Content Placeholder 19">
            <a:extLst>
              <a:ext uri="{FF2B5EF4-FFF2-40B4-BE49-F238E27FC236}">
                <a16:creationId xmlns:a16="http://schemas.microsoft.com/office/drawing/2014/main" id="{C9A032E0-5D3E-4E66-8212-30E8B6CDC707}"/>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019124" y="1392097"/>
            <a:ext cx="5968743" cy="5483783"/>
          </a:xfrm>
        </p:spPr>
      </p:pic>
    </p:spTree>
    <p:extLst>
      <p:ext uri="{BB962C8B-B14F-4D97-AF65-F5344CB8AC3E}">
        <p14:creationId xmlns:p14="http://schemas.microsoft.com/office/powerpoint/2010/main" val="2584567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D62A17E-0395-486B-94DA-4EAECE67520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16538" y="1945217"/>
            <a:ext cx="6508750" cy="4339166"/>
          </a:xfrm>
        </p:spPr>
      </p:pic>
      <p:sp>
        <p:nvSpPr>
          <p:cNvPr id="5" name="Text Placeholder 4">
            <a:extLst>
              <a:ext uri="{FF2B5EF4-FFF2-40B4-BE49-F238E27FC236}">
                <a16:creationId xmlns:a16="http://schemas.microsoft.com/office/drawing/2014/main" id="{D507693D-FCC3-4B47-87B9-AA1E50280F72}"/>
              </a:ext>
            </a:extLst>
          </p:cNvPr>
          <p:cNvSpPr>
            <a:spLocks noGrp="1"/>
          </p:cNvSpPr>
          <p:nvPr>
            <p:ph type="body" sz="half" idx="2"/>
          </p:nvPr>
        </p:nvSpPr>
        <p:spPr/>
        <p:txBody>
          <a:bodyPr>
            <a:noAutofit/>
          </a:bodyPr>
          <a:lstStyle/>
          <a:p>
            <a:pPr lvl="0"/>
            <a:r>
              <a:rPr lang="en-US" sz="2400" dirty="0"/>
              <a:t>“Modern man [still] listens more willingly to witnesses than to teachers, and if it does listen to teachers it is because they are witnesses” </a:t>
            </a:r>
            <a:r>
              <a:rPr lang="en-US" sz="1800" dirty="0"/>
              <a:t>(Pope Saint Paul VI, </a:t>
            </a:r>
            <a:r>
              <a:rPr lang="en-US" sz="1800" i="1" dirty="0" err="1"/>
              <a:t>Evangelii</a:t>
            </a:r>
            <a:r>
              <a:rPr lang="en-US" sz="1800" i="1" dirty="0"/>
              <a:t> </a:t>
            </a:r>
            <a:r>
              <a:rPr lang="en-US" sz="1800" i="1" dirty="0" err="1"/>
              <a:t>Nuntiandi</a:t>
            </a:r>
            <a:r>
              <a:rPr lang="en-US" sz="1800" dirty="0"/>
              <a:t>, 41).</a:t>
            </a:r>
          </a:p>
          <a:p>
            <a:pPr lvl="0"/>
            <a:r>
              <a:rPr lang="en-US" sz="2400" b="1" dirty="0"/>
              <a:t>First Task </a:t>
            </a:r>
            <a:r>
              <a:rPr lang="en-US" sz="2400" dirty="0"/>
              <a:t>– offer to young people an encounter with Jesus Christ through the witness of each baptized Christian. </a:t>
            </a:r>
          </a:p>
          <a:p>
            <a:endParaRPr lang="en-US" sz="2400" dirty="0"/>
          </a:p>
        </p:txBody>
      </p:sp>
      <p:sp>
        <p:nvSpPr>
          <p:cNvPr id="2" name="Title 1">
            <a:extLst>
              <a:ext uri="{FF2B5EF4-FFF2-40B4-BE49-F238E27FC236}">
                <a16:creationId xmlns:a16="http://schemas.microsoft.com/office/drawing/2014/main" id="{8A20F039-2213-45F2-8335-4D3F9A31CD4A}"/>
              </a:ext>
            </a:extLst>
          </p:cNvPr>
          <p:cNvSpPr>
            <a:spLocks noGrp="1"/>
          </p:cNvSpPr>
          <p:nvPr>
            <p:ph type="title"/>
          </p:nvPr>
        </p:nvSpPr>
        <p:spPr/>
        <p:txBody>
          <a:bodyPr/>
          <a:lstStyle/>
          <a:p>
            <a:pPr algn="ctr"/>
            <a:r>
              <a:rPr lang="en-US" dirty="0"/>
              <a:t>Relational Authority: </a:t>
            </a:r>
            <a:br>
              <a:rPr lang="en-US" dirty="0"/>
            </a:br>
            <a:r>
              <a:rPr lang="en-US" i="1" dirty="0"/>
              <a:t>Relationships &gt; Institutions</a:t>
            </a:r>
          </a:p>
        </p:txBody>
      </p:sp>
    </p:spTree>
    <p:extLst>
      <p:ext uri="{BB962C8B-B14F-4D97-AF65-F5344CB8AC3E}">
        <p14:creationId xmlns:p14="http://schemas.microsoft.com/office/powerpoint/2010/main" val="2168333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96F06-02F0-4ED6-94B5-228AC8EEB2E4}"/>
              </a:ext>
            </a:extLst>
          </p:cNvPr>
          <p:cNvSpPr>
            <a:spLocks noGrp="1"/>
          </p:cNvSpPr>
          <p:nvPr>
            <p:ph type="title"/>
          </p:nvPr>
        </p:nvSpPr>
        <p:spPr/>
        <p:txBody>
          <a:bodyPr/>
          <a:lstStyle/>
          <a:p>
            <a:pPr algn="ctr"/>
            <a:r>
              <a:rPr lang="en-US" dirty="0"/>
              <a:t>What was the Synod?</a:t>
            </a:r>
          </a:p>
        </p:txBody>
      </p:sp>
      <p:pic>
        <p:nvPicPr>
          <p:cNvPr id="5" name="Content Placeholder 4">
            <a:extLst>
              <a:ext uri="{FF2B5EF4-FFF2-40B4-BE49-F238E27FC236}">
                <a16:creationId xmlns:a16="http://schemas.microsoft.com/office/drawing/2014/main" id="{5CBF4D8A-1705-4C59-BCF5-B1FA26A68DB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91754" y="1474788"/>
            <a:ext cx="6272445" cy="4704334"/>
          </a:xfrm>
        </p:spPr>
      </p:pic>
      <p:sp>
        <p:nvSpPr>
          <p:cNvPr id="6" name="TextBox 5">
            <a:extLst>
              <a:ext uri="{FF2B5EF4-FFF2-40B4-BE49-F238E27FC236}">
                <a16:creationId xmlns:a16="http://schemas.microsoft.com/office/drawing/2014/main" id="{3680565A-24A0-474D-8073-092C76ECE801}"/>
              </a:ext>
            </a:extLst>
          </p:cNvPr>
          <p:cNvSpPr txBox="1"/>
          <p:nvPr/>
        </p:nvSpPr>
        <p:spPr>
          <a:xfrm>
            <a:off x="7164199" y="1474788"/>
            <a:ext cx="4412609" cy="4893647"/>
          </a:xfrm>
          <a:prstGeom prst="rect">
            <a:avLst/>
          </a:prstGeom>
          <a:noFill/>
        </p:spPr>
        <p:txBody>
          <a:bodyPr wrap="square" rtlCol="0">
            <a:spAutoFit/>
          </a:bodyPr>
          <a:lstStyle/>
          <a:p>
            <a:pPr marL="285750" lvl="0" indent="-285750">
              <a:buClr>
                <a:srgbClr val="8A002D"/>
              </a:buClr>
              <a:buFont typeface="Arial" panose="020B0604020202020204" pitchFamily="34" charset="0"/>
              <a:buChar char="•"/>
            </a:pPr>
            <a:r>
              <a:rPr lang="en-US" sz="2400" dirty="0"/>
              <a:t>Instituted by St. Paul VI in 1965 to continue the spirit of “collegiality” of the Second Vatican Council</a:t>
            </a:r>
          </a:p>
          <a:p>
            <a:pPr marL="285750" lvl="0" indent="-285750">
              <a:buClr>
                <a:srgbClr val="8A002D"/>
              </a:buClr>
              <a:buFont typeface="Arial" panose="020B0604020202020204" pitchFamily="34" charset="0"/>
              <a:buChar char="•"/>
            </a:pPr>
            <a:r>
              <a:rPr lang="en-US" sz="2400"/>
              <a:t>15</a:t>
            </a:r>
            <a:r>
              <a:rPr lang="en-US" sz="2400" baseline="30000"/>
              <a:t>th</a:t>
            </a:r>
            <a:r>
              <a:rPr lang="en-US" sz="2400"/>
              <a:t> </a:t>
            </a:r>
            <a:r>
              <a:rPr lang="en-US" sz="2400" dirty="0"/>
              <a:t>Ordinary Synod Assembly: Young People, the Faith, and Vocational Discernment</a:t>
            </a:r>
          </a:p>
          <a:p>
            <a:pPr marL="285750" lvl="0" indent="-285750">
              <a:buClr>
                <a:srgbClr val="8A002D"/>
              </a:buClr>
              <a:buFont typeface="Arial" panose="020B0604020202020204" pitchFamily="34" charset="0"/>
              <a:buChar char="•"/>
            </a:pPr>
            <a:r>
              <a:rPr lang="en-US" sz="2400" dirty="0"/>
              <a:t>Synod of Bishops (around 300 Bishops)</a:t>
            </a:r>
          </a:p>
          <a:p>
            <a:pPr marL="285750" lvl="0" indent="-285750">
              <a:buClr>
                <a:srgbClr val="8A002D"/>
              </a:buClr>
              <a:buFont typeface="Arial" panose="020B0604020202020204" pitchFamily="34" charset="0"/>
              <a:buChar char="•"/>
            </a:pPr>
            <a:r>
              <a:rPr lang="en-US" sz="2400" dirty="0"/>
              <a:t>Inclusion of first person witnesses (around 30 young people)</a:t>
            </a:r>
          </a:p>
        </p:txBody>
      </p:sp>
    </p:spTree>
    <p:extLst>
      <p:ext uri="{BB962C8B-B14F-4D97-AF65-F5344CB8AC3E}">
        <p14:creationId xmlns:p14="http://schemas.microsoft.com/office/powerpoint/2010/main" val="1522597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A331-0E1C-4757-A396-894CC00C8CA2}"/>
              </a:ext>
            </a:extLst>
          </p:cNvPr>
          <p:cNvSpPr>
            <a:spLocks noGrp="1"/>
          </p:cNvSpPr>
          <p:nvPr>
            <p:ph type="title"/>
          </p:nvPr>
        </p:nvSpPr>
        <p:spPr/>
        <p:txBody>
          <a:bodyPr/>
          <a:lstStyle/>
          <a:p>
            <a:pPr algn="ctr"/>
            <a:r>
              <a:rPr lang="en-US" dirty="0"/>
              <a:t>Mentorship is Key</a:t>
            </a:r>
          </a:p>
        </p:txBody>
      </p:sp>
      <p:sp>
        <p:nvSpPr>
          <p:cNvPr id="3" name="Content Placeholder 2">
            <a:extLst>
              <a:ext uri="{FF2B5EF4-FFF2-40B4-BE49-F238E27FC236}">
                <a16:creationId xmlns:a16="http://schemas.microsoft.com/office/drawing/2014/main" id="{2251380F-CEFC-4F33-BAA2-B980E8E61104}"/>
              </a:ext>
            </a:extLst>
          </p:cNvPr>
          <p:cNvSpPr>
            <a:spLocks noGrp="1"/>
          </p:cNvSpPr>
          <p:nvPr>
            <p:ph idx="1"/>
          </p:nvPr>
        </p:nvSpPr>
        <p:spPr>
          <a:xfrm>
            <a:off x="1017859" y="1253331"/>
            <a:ext cx="10807700" cy="4351338"/>
          </a:xfrm>
        </p:spPr>
        <p:txBody>
          <a:bodyPr>
            <a:noAutofit/>
          </a:bodyPr>
          <a:lstStyle/>
          <a:p>
            <a:r>
              <a:rPr lang="en-US" sz="2400" dirty="0"/>
              <a:t>Some young people, like my friend Margaret, leave the Church because they no longer trust the Church…Young people are asking for </a:t>
            </a:r>
            <a:r>
              <a:rPr lang="en-US" sz="2400" b="1" dirty="0"/>
              <a:t>mentors</a:t>
            </a:r>
            <a:r>
              <a:rPr lang="en-US" sz="2400" dirty="0"/>
              <a:t>, not who scandalize the Church with sin, but who scandalize the world with holiness.</a:t>
            </a:r>
          </a:p>
          <a:p>
            <a:pPr marL="0" indent="0">
              <a:buNone/>
            </a:pPr>
            <a:endParaRPr lang="en-US" sz="2400" dirty="0"/>
          </a:p>
          <a:p>
            <a:r>
              <a:rPr lang="en-US" sz="2400" dirty="0"/>
              <a:t>Some, like my friend Matthew, leave the Church because they have serious questions that have never been answered. Young people are asking for </a:t>
            </a:r>
            <a:r>
              <a:rPr lang="en-US" sz="2400" b="1" dirty="0"/>
              <a:t>mentors</a:t>
            </a:r>
            <a:r>
              <a:rPr lang="en-US" sz="2400" dirty="0"/>
              <a:t> who listen to their questions and provide serious answers that offer a coherent Christian worldview.</a:t>
            </a:r>
          </a:p>
          <a:p>
            <a:pPr marL="0" indent="0">
              <a:buNone/>
            </a:pPr>
            <a:endParaRPr lang="en-US" sz="2400" dirty="0"/>
          </a:p>
          <a:p>
            <a:r>
              <a:rPr lang="en-US" sz="2400" dirty="0"/>
              <a:t>Others, like my friend Sam, leave the Church because they find the Church irrelevant. The Church does not speak about their interests and experience. Young people are asking for </a:t>
            </a:r>
            <a:r>
              <a:rPr lang="en-US" sz="2400" b="1" dirty="0"/>
              <a:t>mentors</a:t>
            </a:r>
            <a:r>
              <a:rPr lang="en-US" sz="2400" dirty="0"/>
              <a:t> to befriend them and </a:t>
            </a:r>
            <a:r>
              <a:rPr lang="en-US" sz="2400" dirty="0" err="1"/>
              <a:t>inculturate</a:t>
            </a:r>
            <a:r>
              <a:rPr lang="en-US" sz="2400" dirty="0"/>
              <a:t> the faith into their lives.</a:t>
            </a:r>
          </a:p>
          <a:p>
            <a:endParaRPr lang="en-US" sz="2400" dirty="0"/>
          </a:p>
        </p:txBody>
      </p:sp>
    </p:spTree>
    <p:extLst>
      <p:ext uri="{BB962C8B-B14F-4D97-AF65-F5344CB8AC3E}">
        <p14:creationId xmlns:p14="http://schemas.microsoft.com/office/powerpoint/2010/main" val="278532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CFE3369-09EA-4732-8BC6-0196E8D461F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30376" y="1474788"/>
            <a:ext cx="3658696" cy="5147556"/>
          </a:xfrm>
        </p:spPr>
      </p:pic>
      <p:sp>
        <p:nvSpPr>
          <p:cNvPr id="3" name="Text Placeholder 2">
            <a:extLst>
              <a:ext uri="{FF2B5EF4-FFF2-40B4-BE49-F238E27FC236}">
                <a16:creationId xmlns:a16="http://schemas.microsoft.com/office/drawing/2014/main" id="{E7F4620B-C4AE-4BC6-8AD7-BA763723E9BB}"/>
              </a:ext>
            </a:extLst>
          </p:cNvPr>
          <p:cNvSpPr>
            <a:spLocks noGrp="1"/>
          </p:cNvSpPr>
          <p:nvPr>
            <p:ph type="body" sz="half" idx="2"/>
          </p:nvPr>
        </p:nvSpPr>
        <p:spPr>
          <a:xfrm>
            <a:off x="6442745" y="1621806"/>
            <a:ext cx="5382814" cy="5000538"/>
          </a:xfrm>
        </p:spPr>
        <p:txBody>
          <a:bodyPr>
            <a:noAutofit/>
          </a:bodyPr>
          <a:lstStyle/>
          <a:p>
            <a:pPr marL="342900" indent="-342900">
              <a:buFont typeface="Arial" panose="020B0604020202020204" pitchFamily="34" charset="0"/>
              <a:buChar char="•"/>
            </a:pPr>
            <a:r>
              <a:rPr lang="en-US" sz="2200" dirty="0"/>
              <a:t>Spiritual mentorship was the method of Jesus, the method of the saints, and should be our method today.</a:t>
            </a:r>
          </a:p>
          <a:p>
            <a:pPr marL="342900" indent="-342900">
              <a:buFont typeface="Arial" panose="020B0604020202020204" pitchFamily="34" charset="0"/>
              <a:buChar char="•"/>
            </a:pPr>
            <a:r>
              <a:rPr lang="en-US" sz="2200" dirty="0"/>
              <a:t>In every generation Christ raises up saints who make more saints. Paul helped Timothy, Ignatius helped Francis Xavier, and Louis and </a:t>
            </a:r>
            <a:r>
              <a:rPr lang="en-US" sz="2200" dirty="0" err="1"/>
              <a:t>Zelie</a:t>
            </a:r>
            <a:r>
              <a:rPr lang="en-US" sz="2200" dirty="0"/>
              <a:t> helped Therese.</a:t>
            </a:r>
          </a:p>
          <a:p>
            <a:pPr marL="342900" indent="-342900">
              <a:buFont typeface="Arial" panose="020B0604020202020204" pitchFamily="34" charset="0"/>
              <a:buChar char="•"/>
            </a:pPr>
            <a:r>
              <a:rPr lang="en-US" sz="2200" dirty="0"/>
              <a:t>Still today, the missionary formation of young people must be built on a long-term apprenticeship in Christian living that no textbook or technology can replace.</a:t>
            </a:r>
          </a:p>
          <a:p>
            <a:endParaRPr lang="en-US" sz="2200" dirty="0"/>
          </a:p>
        </p:txBody>
      </p:sp>
      <p:sp>
        <p:nvSpPr>
          <p:cNvPr id="4" name="Title 3">
            <a:extLst>
              <a:ext uri="{FF2B5EF4-FFF2-40B4-BE49-F238E27FC236}">
                <a16:creationId xmlns:a16="http://schemas.microsoft.com/office/drawing/2014/main" id="{83258096-2CED-4410-A997-D0B44F42635A}"/>
              </a:ext>
            </a:extLst>
          </p:cNvPr>
          <p:cNvSpPr>
            <a:spLocks noGrp="1"/>
          </p:cNvSpPr>
          <p:nvPr>
            <p:ph type="title"/>
          </p:nvPr>
        </p:nvSpPr>
        <p:spPr/>
        <p:txBody>
          <a:bodyPr/>
          <a:lstStyle/>
          <a:p>
            <a:pPr algn="ctr"/>
            <a:r>
              <a:rPr lang="en-US" dirty="0"/>
              <a:t>Mentorship, the Method of Jesus</a:t>
            </a:r>
          </a:p>
        </p:txBody>
      </p:sp>
    </p:spTree>
    <p:extLst>
      <p:ext uri="{BB962C8B-B14F-4D97-AF65-F5344CB8AC3E}">
        <p14:creationId xmlns:p14="http://schemas.microsoft.com/office/powerpoint/2010/main" val="31409880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A8437-6CBC-4508-81E0-9C3E35E20DAA}"/>
              </a:ext>
            </a:extLst>
          </p:cNvPr>
          <p:cNvSpPr>
            <a:spLocks noGrp="1"/>
          </p:cNvSpPr>
          <p:nvPr>
            <p:ph type="title"/>
          </p:nvPr>
        </p:nvSpPr>
        <p:spPr/>
        <p:txBody>
          <a:bodyPr/>
          <a:lstStyle/>
          <a:p>
            <a:pPr algn="ctr"/>
            <a:r>
              <a:rPr lang="en-US" dirty="0"/>
              <a:t>Examination of Conscience</a:t>
            </a:r>
          </a:p>
        </p:txBody>
      </p:sp>
      <p:sp>
        <p:nvSpPr>
          <p:cNvPr id="3" name="Content Placeholder 2">
            <a:extLst>
              <a:ext uri="{FF2B5EF4-FFF2-40B4-BE49-F238E27FC236}">
                <a16:creationId xmlns:a16="http://schemas.microsoft.com/office/drawing/2014/main" id="{13E65448-FA2B-4034-BA9B-A59B7C8B0106}"/>
              </a:ext>
            </a:extLst>
          </p:cNvPr>
          <p:cNvSpPr>
            <a:spLocks noGrp="1"/>
          </p:cNvSpPr>
          <p:nvPr>
            <p:ph idx="1"/>
          </p:nvPr>
        </p:nvSpPr>
        <p:spPr/>
        <p:txBody>
          <a:bodyPr>
            <a:normAutofit fontScale="92500" lnSpcReduction="10000"/>
          </a:bodyPr>
          <a:lstStyle/>
          <a:p>
            <a:r>
              <a:rPr lang="en-US" dirty="0"/>
              <a:t>Churches often ask parishioners about how they are being good stewards of their ‘time, talent, and treasure’. Local churches, too, must start with this examination of conscience:</a:t>
            </a:r>
          </a:p>
          <a:p>
            <a:r>
              <a:rPr lang="en-US" dirty="0"/>
              <a:t>How many hours do clergy and laity spend each week mentoring young people?</a:t>
            </a:r>
            <a:br>
              <a:rPr lang="en-US" dirty="0"/>
            </a:br>
            <a:r>
              <a:rPr lang="en-US" dirty="0"/>
              <a:t>Do our Sacramental preparation programs provide long-term spiritual mentorship?</a:t>
            </a:r>
            <a:br>
              <a:rPr lang="en-US" dirty="0"/>
            </a:br>
            <a:r>
              <a:rPr lang="en-US" dirty="0"/>
              <a:t>Do we invest financially in the formation of lay mentors?</a:t>
            </a:r>
            <a:br>
              <a:rPr lang="en-US" dirty="0"/>
            </a:br>
            <a:r>
              <a:rPr lang="en-US" dirty="0"/>
              <a:t>How many young people do I know by name?</a:t>
            </a:r>
          </a:p>
          <a:p>
            <a:r>
              <a:rPr lang="en-US" dirty="0"/>
              <a:t>Saint Oscar Romero said: “you say you love the poor, name them”. I ask you today: “you say you love young people, name them”.</a:t>
            </a:r>
          </a:p>
          <a:p>
            <a:endParaRPr lang="en-US" dirty="0"/>
          </a:p>
        </p:txBody>
      </p:sp>
    </p:spTree>
    <p:extLst>
      <p:ext uri="{BB962C8B-B14F-4D97-AF65-F5344CB8AC3E}">
        <p14:creationId xmlns:p14="http://schemas.microsoft.com/office/powerpoint/2010/main" val="814165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663182A-5844-4184-B7AF-4A91CE08371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811488" y="1860147"/>
            <a:ext cx="5915575" cy="4205093"/>
          </a:xfrm>
        </p:spPr>
      </p:pic>
      <p:sp>
        <p:nvSpPr>
          <p:cNvPr id="3" name="Text Placeholder 2">
            <a:extLst>
              <a:ext uri="{FF2B5EF4-FFF2-40B4-BE49-F238E27FC236}">
                <a16:creationId xmlns:a16="http://schemas.microsoft.com/office/drawing/2014/main" id="{5D92F3A3-A99B-4783-A9CF-BCF32B1B6E31}"/>
              </a:ext>
            </a:extLst>
          </p:cNvPr>
          <p:cNvSpPr>
            <a:spLocks noGrp="1"/>
          </p:cNvSpPr>
          <p:nvPr>
            <p:ph type="body" sz="half" idx="2"/>
          </p:nvPr>
        </p:nvSpPr>
        <p:spPr>
          <a:xfrm>
            <a:off x="1017859" y="1366707"/>
            <a:ext cx="4544042" cy="4799202"/>
          </a:xfrm>
        </p:spPr>
        <p:txBody>
          <a:bodyPr>
            <a:noAutofit/>
          </a:bodyPr>
          <a:lstStyle/>
          <a:p>
            <a:pPr marL="342900" lvl="0" indent="-342900">
              <a:buFont typeface="Arial" panose="020B0604020202020204" pitchFamily="34" charset="0"/>
              <a:buChar char="•"/>
            </a:pPr>
            <a:r>
              <a:rPr lang="en-US" sz="2400" dirty="0"/>
              <a:t>Walk the Road to Emmaus</a:t>
            </a:r>
          </a:p>
          <a:p>
            <a:pPr marL="342900" lvl="0" indent="-342900">
              <a:buFont typeface="Arial" panose="020B0604020202020204" pitchFamily="34" charset="0"/>
              <a:buChar char="•"/>
            </a:pPr>
            <a:r>
              <a:rPr lang="en-US" sz="2400" dirty="0"/>
              <a:t>Start close, not far</a:t>
            </a:r>
          </a:p>
          <a:p>
            <a:r>
              <a:rPr lang="en-US" sz="2000" i="1" dirty="0"/>
              <a:t>Who are the young people in your life you already know by name?</a:t>
            </a:r>
          </a:p>
          <a:p>
            <a:r>
              <a:rPr lang="en-US" sz="2000" i="1" dirty="0"/>
              <a:t>Pray on those names to discern who God is placing on your heart</a:t>
            </a:r>
          </a:p>
          <a:p>
            <a:pPr marL="342900" indent="-342900">
              <a:buFont typeface="Arial" panose="020B0604020202020204" pitchFamily="34" charset="0"/>
              <a:buChar char="•"/>
            </a:pPr>
            <a:r>
              <a:rPr lang="en-US" sz="2400" dirty="0"/>
              <a:t>Think long, not short</a:t>
            </a:r>
          </a:p>
          <a:p>
            <a:r>
              <a:rPr lang="en-US" sz="2000" i="1" dirty="0"/>
              <a:t>The spiritual life is non-linear</a:t>
            </a:r>
          </a:p>
          <a:p>
            <a:r>
              <a:rPr lang="en-US" sz="2000" i="1" dirty="0"/>
              <a:t>Accompaniment is often long term</a:t>
            </a:r>
          </a:p>
          <a:p>
            <a:pPr marL="342900" lvl="0" indent="-342900">
              <a:buFont typeface="Arial" panose="020B0604020202020204" pitchFamily="34" charset="0"/>
              <a:buChar char="•"/>
            </a:pPr>
            <a:r>
              <a:rPr lang="en-US" sz="2400" dirty="0"/>
              <a:t>Go deep, not wide</a:t>
            </a:r>
          </a:p>
          <a:p>
            <a:r>
              <a:rPr lang="en-US" sz="2000" i="1" dirty="0"/>
              <a:t>Start with yourself: expect to offer and to learn</a:t>
            </a:r>
          </a:p>
          <a:p>
            <a:r>
              <a:rPr lang="en-US" sz="2000" i="1" dirty="0"/>
              <a:t>Follow their lead</a:t>
            </a:r>
          </a:p>
          <a:p>
            <a:endParaRPr lang="en-US" sz="2400" dirty="0"/>
          </a:p>
        </p:txBody>
      </p:sp>
      <p:sp>
        <p:nvSpPr>
          <p:cNvPr id="4" name="Title 3">
            <a:extLst>
              <a:ext uri="{FF2B5EF4-FFF2-40B4-BE49-F238E27FC236}">
                <a16:creationId xmlns:a16="http://schemas.microsoft.com/office/drawing/2014/main" id="{1D70841E-6F3A-401C-A5D5-0A0CBD3B2B11}"/>
              </a:ext>
            </a:extLst>
          </p:cNvPr>
          <p:cNvSpPr>
            <a:spLocks noGrp="1"/>
          </p:cNvSpPr>
          <p:nvPr>
            <p:ph type="title"/>
          </p:nvPr>
        </p:nvSpPr>
        <p:spPr/>
        <p:txBody>
          <a:bodyPr/>
          <a:lstStyle/>
          <a:p>
            <a:pPr algn="ctr"/>
            <a:r>
              <a:rPr lang="en-US" dirty="0"/>
              <a:t>Practical Tips on Spiritual Mentorship</a:t>
            </a:r>
          </a:p>
        </p:txBody>
      </p:sp>
    </p:spTree>
    <p:extLst>
      <p:ext uri="{BB962C8B-B14F-4D97-AF65-F5344CB8AC3E}">
        <p14:creationId xmlns:p14="http://schemas.microsoft.com/office/powerpoint/2010/main" val="15789740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7C79C-7304-8146-B002-0D72816E8AEF}"/>
              </a:ext>
            </a:extLst>
          </p:cNvPr>
          <p:cNvSpPr>
            <a:spLocks noGrp="1"/>
          </p:cNvSpPr>
          <p:nvPr>
            <p:ph type="title"/>
          </p:nvPr>
        </p:nvSpPr>
        <p:spPr/>
        <p:txBody>
          <a:bodyPr/>
          <a:lstStyle/>
          <a:p>
            <a:r>
              <a:rPr lang="en-US" dirty="0"/>
              <a:t>Mission to Accompany</a:t>
            </a:r>
          </a:p>
        </p:txBody>
      </p:sp>
      <p:sp>
        <p:nvSpPr>
          <p:cNvPr id="3" name="Content Placeholder 2">
            <a:extLst>
              <a:ext uri="{FF2B5EF4-FFF2-40B4-BE49-F238E27FC236}">
                <a16:creationId xmlns:a16="http://schemas.microsoft.com/office/drawing/2014/main" id="{70616876-BF12-A74A-89DA-17BA41B33693}"/>
              </a:ext>
            </a:extLst>
          </p:cNvPr>
          <p:cNvSpPr>
            <a:spLocks noGrp="1"/>
          </p:cNvSpPr>
          <p:nvPr>
            <p:ph idx="1"/>
          </p:nvPr>
        </p:nvSpPr>
        <p:spPr/>
        <p:txBody>
          <a:bodyPr/>
          <a:lstStyle/>
          <a:p>
            <a:pPr marL="0" indent="0">
              <a:buNone/>
            </a:pPr>
            <a:r>
              <a:rPr lang="en-US" dirty="0"/>
              <a:t>“Spiritual accompaniment is intended </a:t>
            </a:r>
          </a:p>
          <a:p>
            <a:pPr marL="0" indent="0">
              <a:buNone/>
            </a:pPr>
            <a:r>
              <a:rPr lang="en-US" dirty="0"/>
              <a:t>  to help people integrate step by step </a:t>
            </a:r>
          </a:p>
          <a:p>
            <a:pPr marL="0" indent="0">
              <a:buNone/>
            </a:pPr>
            <a:r>
              <a:rPr lang="en-US" dirty="0"/>
              <a:t>  the various dimensions of their lives so </a:t>
            </a:r>
          </a:p>
          <a:p>
            <a:pPr marL="0" indent="0">
              <a:buNone/>
            </a:pPr>
            <a:r>
              <a:rPr lang="en-US" dirty="0"/>
              <a:t>  as to follow the Lord Jesus.”</a:t>
            </a:r>
            <a:r>
              <a:rPr lang="en-US" sz="2000" dirty="0"/>
              <a:t> </a:t>
            </a:r>
          </a:p>
          <a:p>
            <a:pPr marL="0" indent="0">
              <a:buNone/>
            </a:pPr>
            <a:r>
              <a:rPr lang="en-US" sz="2000" dirty="0"/>
              <a:t>                                               -Synod Final Document, 97</a:t>
            </a:r>
            <a:endParaRPr lang="en-US" dirty="0"/>
          </a:p>
        </p:txBody>
      </p:sp>
      <p:pic>
        <p:nvPicPr>
          <p:cNvPr id="5" name="Picture 4">
            <a:extLst>
              <a:ext uri="{FF2B5EF4-FFF2-40B4-BE49-F238E27FC236}">
                <a16:creationId xmlns:a16="http://schemas.microsoft.com/office/drawing/2014/main" id="{7667B510-03C6-2A41-B07E-314189C5BF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7325" y="1474788"/>
            <a:ext cx="3925489" cy="5233987"/>
          </a:xfrm>
          <a:prstGeom prst="rect">
            <a:avLst/>
          </a:prstGeom>
        </p:spPr>
      </p:pic>
    </p:spTree>
    <p:extLst>
      <p:ext uri="{BB962C8B-B14F-4D97-AF65-F5344CB8AC3E}">
        <p14:creationId xmlns:p14="http://schemas.microsoft.com/office/powerpoint/2010/main" val="12975614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BEB6B-84B3-F14F-B153-6B0AA2ECA545}"/>
              </a:ext>
            </a:extLst>
          </p:cNvPr>
          <p:cNvSpPr>
            <a:spLocks noGrp="1"/>
          </p:cNvSpPr>
          <p:nvPr>
            <p:ph type="title"/>
          </p:nvPr>
        </p:nvSpPr>
        <p:spPr/>
        <p:txBody>
          <a:bodyPr/>
          <a:lstStyle/>
          <a:p>
            <a:r>
              <a:rPr lang="en-US" dirty="0"/>
              <a:t>Mentoring</a:t>
            </a:r>
          </a:p>
        </p:txBody>
      </p:sp>
      <p:sp>
        <p:nvSpPr>
          <p:cNvPr id="3" name="Content Placeholder 2">
            <a:extLst>
              <a:ext uri="{FF2B5EF4-FFF2-40B4-BE49-F238E27FC236}">
                <a16:creationId xmlns:a16="http://schemas.microsoft.com/office/drawing/2014/main" id="{4E0DDBE1-3A5A-3046-AC60-988BB08B682C}"/>
              </a:ext>
            </a:extLst>
          </p:cNvPr>
          <p:cNvSpPr>
            <a:spLocks noGrp="1"/>
          </p:cNvSpPr>
          <p:nvPr>
            <p:ph idx="1"/>
          </p:nvPr>
        </p:nvSpPr>
        <p:spPr/>
        <p:txBody>
          <a:bodyPr/>
          <a:lstStyle/>
          <a:p>
            <a:r>
              <a:rPr lang="en-US" dirty="0"/>
              <a:t>Spiritual Mentoring</a:t>
            </a:r>
          </a:p>
          <a:p>
            <a:r>
              <a:rPr lang="en-US" dirty="0"/>
              <a:t>Catechetical Mentoring</a:t>
            </a:r>
          </a:p>
          <a:p>
            <a:r>
              <a:rPr lang="en-US" dirty="0"/>
              <a:t>Social Mentoring</a:t>
            </a:r>
          </a:p>
        </p:txBody>
      </p:sp>
      <p:pic>
        <p:nvPicPr>
          <p:cNvPr id="5" name="Picture 4">
            <a:extLst>
              <a:ext uri="{FF2B5EF4-FFF2-40B4-BE49-F238E27FC236}">
                <a16:creationId xmlns:a16="http://schemas.microsoft.com/office/drawing/2014/main" id="{F2D0F284-CF28-1F49-891C-9B67300A811D}"/>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r="8542" b="9607"/>
          <a:stretch/>
        </p:blipFill>
        <p:spPr>
          <a:xfrm>
            <a:off x="6815138" y="111344"/>
            <a:ext cx="4057650" cy="6635312"/>
          </a:xfrm>
          <a:prstGeom prst="rect">
            <a:avLst/>
          </a:prstGeom>
        </p:spPr>
      </p:pic>
    </p:spTree>
    <p:extLst>
      <p:ext uri="{BB962C8B-B14F-4D97-AF65-F5344CB8AC3E}">
        <p14:creationId xmlns:p14="http://schemas.microsoft.com/office/powerpoint/2010/main" val="13015529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0B747-91C0-A342-9B55-AC54956A8B86}"/>
              </a:ext>
            </a:extLst>
          </p:cNvPr>
          <p:cNvSpPr>
            <a:spLocks noGrp="1"/>
          </p:cNvSpPr>
          <p:nvPr>
            <p:ph type="title"/>
          </p:nvPr>
        </p:nvSpPr>
        <p:spPr/>
        <p:txBody>
          <a:bodyPr/>
          <a:lstStyle/>
          <a:p>
            <a:r>
              <a:rPr lang="en-US" dirty="0"/>
              <a:t>Witnessing</a:t>
            </a:r>
          </a:p>
        </p:txBody>
      </p:sp>
      <p:pic>
        <p:nvPicPr>
          <p:cNvPr id="5" name="Content Placeholder 4">
            <a:extLst>
              <a:ext uri="{FF2B5EF4-FFF2-40B4-BE49-F238E27FC236}">
                <a16:creationId xmlns:a16="http://schemas.microsoft.com/office/drawing/2014/main" id="{7B370AE2-085A-4C4C-8BA9-5E6D181C1BC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57502" y="1474788"/>
            <a:ext cx="7127478" cy="4751652"/>
          </a:xfrm>
        </p:spPr>
      </p:pic>
    </p:spTree>
    <p:extLst>
      <p:ext uri="{BB962C8B-B14F-4D97-AF65-F5344CB8AC3E}">
        <p14:creationId xmlns:p14="http://schemas.microsoft.com/office/powerpoint/2010/main" val="25735263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41CCE-884F-B346-BB82-22712429782A}"/>
              </a:ext>
            </a:extLst>
          </p:cNvPr>
          <p:cNvSpPr>
            <a:spLocks noGrp="1"/>
          </p:cNvSpPr>
          <p:nvPr>
            <p:ph type="title"/>
          </p:nvPr>
        </p:nvSpPr>
        <p:spPr/>
        <p:txBody>
          <a:bodyPr/>
          <a:lstStyle/>
          <a:p>
            <a:r>
              <a:rPr lang="en-US" dirty="0"/>
              <a:t>Spiritual Friendship</a:t>
            </a:r>
          </a:p>
        </p:txBody>
      </p:sp>
      <p:pic>
        <p:nvPicPr>
          <p:cNvPr id="5" name="Content Placeholder 4">
            <a:extLst>
              <a:ext uri="{FF2B5EF4-FFF2-40B4-BE49-F238E27FC236}">
                <a16:creationId xmlns:a16="http://schemas.microsoft.com/office/drawing/2014/main" id="{DFD51ABA-5DDB-AF45-B84E-CC8A526FB3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5263" y="1847850"/>
            <a:ext cx="8332349" cy="4351338"/>
          </a:xfrm>
        </p:spPr>
      </p:pic>
    </p:spTree>
    <p:extLst>
      <p:ext uri="{BB962C8B-B14F-4D97-AF65-F5344CB8AC3E}">
        <p14:creationId xmlns:p14="http://schemas.microsoft.com/office/powerpoint/2010/main" val="25081757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FBFE2-FC1F-3846-B84C-4FFF25CD818E}"/>
              </a:ext>
            </a:extLst>
          </p:cNvPr>
          <p:cNvSpPr>
            <a:spLocks noGrp="1"/>
          </p:cNvSpPr>
          <p:nvPr>
            <p:ph type="title"/>
          </p:nvPr>
        </p:nvSpPr>
        <p:spPr>
          <a:xfrm>
            <a:off x="648931" y="251762"/>
            <a:ext cx="3990127" cy="1676603"/>
          </a:xfrm>
        </p:spPr>
        <p:txBody>
          <a:bodyPr>
            <a:normAutofit/>
          </a:bodyPr>
          <a:lstStyle/>
          <a:p>
            <a:r>
              <a:rPr lang="en-US" sz="3600" dirty="0"/>
              <a:t>The Art of </a:t>
            </a:r>
            <a:br>
              <a:rPr lang="en-US" sz="3600" dirty="0"/>
            </a:br>
            <a:r>
              <a:rPr lang="en-US" sz="3600" dirty="0"/>
              <a:t>Accompaniment</a:t>
            </a:r>
          </a:p>
        </p:txBody>
      </p:sp>
      <p:sp>
        <p:nvSpPr>
          <p:cNvPr id="13" name="Content Placeholder 8">
            <a:extLst>
              <a:ext uri="{FF2B5EF4-FFF2-40B4-BE49-F238E27FC236}">
                <a16:creationId xmlns:a16="http://schemas.microsoft.com/office/drawing/2014/main" id="{FA904112-5CDB-4909-B94A-CEC001AABDA6}"/>
              </a:ext>
            </a:extLst>
          </p:cNvPr>
          <p:cNvSpPr>
            <a:spLocks noGrp="1"/>
          </p:cNvSpPr>
          <p:nvPr>
            <p:ph idx="1"/>
          </p:nvPr>
        </p:nvSpPr>
        <p:spPr>
          <a:xfrm>
            <a:off x="818261" y="2337732"/>
            <a:ext cx="3651466" cy="3785419"/>
          </a:xfrm>
        </p:spPr>
        <p:txBody>
          <a:bodyPr>
            <a:normAutofit/>
          </a:bodyPr>
          <a:lstStyle/>
          <a:p>
            <a:r>
              <a:rPr lang="en-US" sz="3200" dirty="0"/>
              <a:t>Patient Listening</a:t>
            </a:r>
            <a:endParaRPr lang="en-US" sz="3200" i="1" dirty="0"/>
          </a:p>
          <a:p>
            <a:r>
              <a:rPr lang="en-US" sz="3200" dirty="0"/>
              <a:t>Fearless Healing</a:t>
            </a:r>
            <a:endParaRPr lang="en-US" sz="3200" i="1" dirty="0"/>
          </a:p>
          <a:p>
            <a:r>
              <a:rPr lang="en-US" sz="3200" dirty="0"/>
              <a:t>Spirit-filled Evangelizing</a:t>
            </a:r>
            <a:endParaRPr lang="en-US" sz="3200" i="1" dirty="0"/>
          </a:p>
          <a:p>
            <a:endParaRPr lang="en-US" sz="2600" dirty="0"/>
          </a:p>
        </p:txBody>
      </p:sp>
      <p:pic>
        <p:nvPicPr>
          <p:cNvPr id="7" name="Content Placeholder 3">
            <a:extLst>
              <a:ext uri="{FF2B5EF4-FFF2-40B4-BE49-F238E27FC236}">
                <a16:creationId xmlns:a16="http://schemas.microsoft.com/office/drawing/2014/main" id="{F2A21F0D-B668-45BD-BCAA-B095B96D9B44}"/>
              </a:ext>
            </a:extLst>
          </p:cNvPr>
          <p:cNvPicPr>
            <a:picLocks noChangeAspect="1"/>
          </p:cNvPicPr>
          <p:nvPr/>
        </p:nvPicPr>
        <p:blipFill rotWithShape="1">
          <a:blip r:embed="rId2"/>
          <a:srcRect t="17023" r="-2" b="14877"/>
          <a:stretch/>
        </p:blipFill>
        <p:spPr>
          <a:xfrm>
            <a:off x="4639056" y="10"/>
            <a:ext cx="7552944" cy="6857990"/>
          </a:xfrm>
          <a:prstGeom prst="rect">
            <a:avLst/>
          </a:prstGeom>
          <a:effectLst/>
        </p:spPr>
      </p:pic>
    </p:spTree>
    <p:extLst>
      <p:ext uri="{BB962C8B-B14F-4D97-AF65-F5344CB8AC3E}">
        <p14:creationId xmlns:p14="http://schemas.microsoft.com/office/powerpoint/2010/main" val="18705883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FBFE2-FC1F-3846-B84C-4FFF25CD818E}"/>
              </a:ext>
            </a:extLst>
          </p:cNvPr>
          <p:cNvSpPr>
            <a:spLocks noGrp="1"/>
          </p:cNvSpPr>
          <p:nvPr>
            <p:ph type="title"/>
          </p:nvPr>
        </p:nvSpPr>
        <p:spPr/>
        <p:txBody>
          <a:bodyPr/>
          <a:lstStyle/>
          <a:p>
            <a:r>
              <a:rPr lang="en-US" dirty="0"/>
              <a:t>Accompanier Traits</a:t>
            </a:r>
          </a:p>
        </p:txBody>
      </p:sp>
      <p:sp>
        <p:nvSpPr>
          <p:cNvPr id="3" name="Content Placeholder 2">
            <a:extLst>
              <a:ext uri="{FF2B5EF4-FFF2-40B4-BE49-F238E27FC236}">
                <a16:creationId xmlns:a16="http://schemas.microsoft.com/office/drawing/2014/main" id="{CC2A5565-DEB9-1D4B-ACFC-D7D48C0EEF23}"/>
              </a:ext>
            </a:extLst>
          </p:cNvPr>
          <p:cNvSpPr>
            <a:spLocks noGrp="1"/>
          </p:cNvSpPr>
          <p:nvPr>
            <p:ph idx="1"/>
          </p:nvPr>
        </p:nvSpPr>
        <p:spPr/>
        <p:txBody>
          <a:bodyPr/>
          <a:lstStyle/>
          <a:p>
            <a:r>
              <a:rPr lang="en-US" dirty="0"/>
              <a:t>Balanced</a:t>
            </a:r>
          </a:p>
          <a:p>
            <a:r>
              <a:rPr lang="en-US" dirty="0"/>
              <a:t>Listener</a:t>
            </a:r>
          </a:p>
          <a:p>
            <a:r>
              <a:rPr lang="en-US" dirty="0"/>
              <a:t>Person of faith and prayer</a:t>
            </a:r>
          </a:p>
          <a:p>
            <a:r>
              <a:rPr lang="en-US" dirty="0"/>
              <a:t>Knows own weaknesses </a:t>
            </a:r>
          </a:p>
          <a:p>
            <a:pPr marL="0" indent="0">
              <a:buNone/>
            </a:pPr>
            <a:r>
              <a:rPr lang="en-US" dirty="0"/>
              <a:t>  and frailties</a:t>
            </a:r>
          </a:p>
        </p:txBody>
      </p:sp>
      <p:pic>
        <p:nvPicPr>
          <p:cNvPr id="5" name="Picture 4">
            <a:extLst>
              <a:ext uri="{FF2B5EF4-FFF2-40B4-BE49-F238E27FC236}">
                <a16:creationId xmlns:a16="http://schemas.microsoft.com/office/drawing/2014/main" id="{21932FBA-C127-344C-A5C2-ACF1C12BA7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5772" y="2260408"/>
            <a:ext cx="6067174" cy="3526221"/>
          </a:xfrm>
          <a:prstGeom prst="rect">
            <a:avLst/>
          </a:prstGeom>
        </p:spPr>
      </p:pic>
    </p:spTree>
    <p:extLst>
      <p:ext uri="{BB962C8B-B14F-4D97-AF65-F5344CB8AC3E}">
        <p14:creationId xmlns:p14="http://schemas.microsoft.com/office/powerpoint/2010/main" val="42032777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96F06-02F0-4ED6-94B5-228AC8EEB2E4}"/>
              </a:ext>
            </a:extLst>
          </p:cNvPr>
          <p:cNvSpPr>
            <a:spLocks noGrp="1"/>
          </p:cNvSpPr>
          <p:nvPr>
            <p:ph type="title"/>
          </p:nvPr>
        </p:nvSpPr>
        <p:spPr/>
        <p:txBody>
          <a:bodyPr/>
          <a:lstStyle/>
          <a:p>
            <a:pPr algn="ctr"/>
            <a:r>
              <a:rPr lang="en-US" dirty="0"/>
              <a:t>What was the Synod?</a:t>
            </a:r>
          </a:p>
        </p:txBody>
      </p:sp>
      <p:pic>
        <p:nvPicPr>
          <p:cNvPr id="5" name="Content Placeholder 4">
            <a:extLst>
              <a:ext uri="{FF2B5EF4-FFF2-40B4-BE49-F238E27FC236}">
                <a16:creationId xmlns:a16="http://schemas.microsoft.com/office/drawing/2014/main" id="{5CBF4D8A-1705-4C59-BCF5-B1FA26A68DB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91754" y="1474788"/>
            <a:ext cx="6272445" cy="4704334"/>
          </a:xfrm>
        </p:spPr>
      </p:pic>
      <p:sp>
        <p:nvSpPr>
          <p:cNvPr id="6" name="TextBox 5">
            <a:extLst>
              <a:ext uri="{FF2B5EF4-FFF2-40B4-BE49-F238E27FC236}">
                <a16:creationId xmlns:a16="http://schemas.microsoft.com/office/drawing/2014/main" id="{3680565A-24A0-474D-8073-092C76ECE801}"/>
              </a:ext>
            </a:extLst>
          </p:cNvPr>
          <p:cNvSpPr txBox="1"/>
          <p:nvPr/>
        </p:nvSpPr>
        <p:spPr>
          <a:xfrm>
            <a:off x="7412950" y="1474788"/>
            <a:ext cx="4412609" cy="4893647"/>
          </a:xfrm>
          <a:prstGeom prst="rect">
            <a:avLst/>
          </a:prstGeom>
          <a:noFill/>
        </p:spPr>
        <p:txBody>
          <a:bodyPr wrap="square" rtlCol="0">
            <a:spAutoFit/>
          </a:bodyPr>
          <a:lstStyle/>
          <a:p>
            <a:pPr lvl="0"/>
            <a:r>
              <a:rPr lang="en-US" sz="2400" i="1" dirty="0"/>
              <a:t>Three Phases: </a:t>
            </a:r>
          </a:p>
          <a:p>
            <a:pPr marL="285750" lvl="0" indent="-285750">
              <a:buClr>
                <a:srgbClr val="8A002D"/>
              </a:buClr>
              <a:buFont typeface="Arial" panose="020B0604020202020204" pitchFamily="34" charset="0"/>
              <a:buChar char="•"/>
            </a:pPr>
            <a:r>
              <a:rPr lang="en-US" sz="2400" b="1" dirty="0"/>
              <a:t>Preparatory Phase </a:t>
            </a:r>
            <a:r>
              <a:rPr lang="en-US" sz="2400" dirty="0"/>
              <a:t>(Pre-Synodal meeting with 300 young people</a:t>
            </a:r>
          </a:p>
          <a:p>
            <a:pPr marL="285750" lvl="0" indent="-285750">
              <a:buClr>
                <a:srgbClr val="8A002D"/>
              </a:buClr>
              <a:buFont typeface="Arial" panose="020B0604020202020204" pitchFamily="34" charset="0"/>
              <a:buChar char="•"/>
            </a:pPr>
            <a:r>
              <a:rPr lang="en-US" sz="2400" b="1" dirty="0"/>
              <a:t>Discussion Phase </a:t>
            </a:r>
            <a:r>
              <a:rPr lang="en-US" sz="2400" dirty="0"/>
              <a:t>(Synod of Bishops, October 3-28)</a:t>
            </a:r>
          </a:p>
          <a:p>
            <a:pPr marL="285750" lvl="0" indent="-285750">
              <a:buClr>
                <a:srgbClr val="8A002D"/>
              </a:buClr>
              <a:buFont typeface="Arial" panose="020B0604020202020204" pitchFamily="34" charset="0"/>
              <a:buChar char="•"/>
            </a:pPr>
            <a:r>
              <a:rPr lang="en-US" sz="2400" b="1" dirty="0"/>
              <a:t>Implementation Phase</a:t>
            </a:r>
            <a:r>
              <a:rPr lang="en-US" sz="2400" dirty="0"/>
              <a:t>:</a:t>
            </a:r>
          </a:p>
          <a:p>
            <a:pPr lvl="0">
              <a:buClr>
                <a:srgbClr val="8A002D"/>
              </a:buClr>
            </a:pPr>
            <a:endParaRPr lang="en-US" sz="1600" dirty="0"/>
          </a:p>
          <a:p>
            <a:pPr lvl="0">
              <a:buClr>
                <a:srgbClr val="8A002D"/>
              </a:buClr>
            </a:pPr>
            <a:r>
              <a:rPr lang="en-US" sz="1600" dirty="0"/>
              <a:t>“to initiate the reception of the Synod’s conclusions in all the local Churches… the synodal process not only has its point of departure but also its point of arrival in the People of God, upon whom the gifts of grace bestowed by the Holy Spirit through the gathering of Bishops in Assembly must be poured out.” </a:t>
            </a:r>
            <a:r>
              <a:rPr lang="en-US" sz="1400" dirty="0"/>
              <a:t>(</a:t>
            </a:r>
            <a:r>
              <a:rPr lang="en-US" sz="1400" i="1" dirty="0" err="1"/>
              <a:t>Episcopalis</a:t>
            </a:r>
            <a:r>
              <a:rPr lang="en-US" sz="1400" i="1" dirty="0"/>
              <a:t> </a:t>
            </a:r>
            <a:r>
              <a:rPr lang="en-US" sz="1400" i="1" dirty="0" err="1"/>
              <a:t>Communio</a:t>
            </a:r>
            <a:r>
              <a:rPr lang="en-US" sz="1400" i="1" dirty="0"/>
              <a:t>, 7</a:t>
            </a:r>
            <a:r>
              <a:rPr lang="en-US" sz="1400" dirty="0"/>
              <a:t>)</a:t>
            </a:r>
          </a:p>
        </p:txBody>
      </p:sp>
    </p:spTree>
    <p:extLst>
      <p:ext uri="{BB962C8B-B14F-4D97-AF65-F5344CB8AC3E}">
        <p14:creationId xmlns:p14="http://schemas.microsoft.com/office/powerpoint/2010/main" val="9479422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4712A-3900-4928-8AF4-4A9B511D9DF0}"/>
              </a:ext>
            </a:extLst>
          </p:cNvPr>
          <p:cNvSpPr>
            <a:spLocks noGrp="1"/>
          </p:cNvSpPr>
          <p:nvPr>
            <p:ph type="title"/>
          </p:nvPr>
        </p:nvSpPr>
        <p:spPr>
          <a:xfrm>
            <a:off x="1143695" y="2414252"/>
            <a:ext cx="10807700" cy="1325563"/>
          </a:xfrm>
        </p:spPr>
        <p:txBody>
          <a:bodyPr/>
          <a:lstStyle/>
          <a:p>
            <a:pPr algn="ctr"/>
            <a:r>
              <a:rPr lang="en-US" dirty="0"/>
              <a:t>Time for Questions &amp; Dialogue</a:t>
            </a:r>
          </a:p>
        </p:txBody>
      </p:sp>
    </p:spTree>
    <p:extLst>
      <p:ext uri="{BB962C8B-B14F-4D97-AF65-F5344CB8AC3E}">
        <p14:creationId xmlns:p14="http://schemas.microsoft.com/office/powerpoint/2010/main" val="7974543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0978F385-F8F2-492D-93F1-FE6034E076A6}"/>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437207" y="4542838"/>
            <a:ext cx="6187114" cy="2019881"/>
          </a:xfrm>
        </p:spPr>
      </p:pic>
      <p:pic>
        <p:nvPicPr>
          <p:cNvPr id="11" name="Content Placeholder 10">
            <a:extLst>
              <a:ext uri="{FF2B5EF4-FFF2-40B4-BE49-F238E27FC236}">
                <a16:creationId xmlns:a16="http://schemas.microsoft.com/office/drawing/2014/main" id="{FC13ADE5-C365-4253-8AEE-0FB1AEA543AA}"/>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337663" y="2247933"/>
            <a:ext cx="2168091" cy="2168091"/>
          </a:xfrm>
        </p:spPr>
      </p:pic>
      <p:sp>
        <p:nvSpPr>
          <p:cNvPr id="4" name="Title 3">
            <a:extLst>
              <a:ext uri="{FF2B5EF4-FFF2-40B4-BE49-F238E27FC236}">
                <a16:creationId xmlns:a16="http://schemas.microsoft.com/office/drawing/2014/main" id="{73ADF611-D2A8-4449-844C-E6F57F7A0562}"/>
              </a:ext>
            </a:extLst>
          </p:cNvPr>
          <p:cNvSpPr>
            <a:spLocks noGrp="1"/>
          </p:cNvSpPr>
          <p:nvPr>
            <p:ph type="title"/>
          </p:nvPr>
        </p:nvSpPr>
        <p:spPr/>
        <p:txBody>
          <a:bodyPr/>
          <a:lstStyle/>
          <a:p>
            <a:pPr algn="ctr"/>
            <a:r>
              <a:rPr lang="en-US" dirty="0"/>
              <a:t>Additional Resources</a:t>
            </a:r>
          </a:p>
        </p:txBody>
      </p:sp>
      <p:sp>
        <p:nvSpPr>
          <p:cNvPr id="7" name="TextBox 6">
            <a:extLst>
              <a:ext uri="{FF2B5EF4-FFF2-40B4-BE49-F238E27FC236}">
                <a16:creationId xmlns:a16="http://schemas.microsoft.com/office/drawing/2014/main" id="{03A09307-3223-44D9-AB52-8745970CEA6F}"/>
              </a:ext>
            </a:extLst>
          </p:cNvPr>
          <p:cNvSpPr txBox="1"/>
          <p:nvPr/>
        </p:nvSpPr>
        <p:spPr>
          <a:xfrm>
            <a:off x="2600525" y="1474788"/>
            <a:ext cx="8061820" cy="646331"/>
          </a:xfrm>
          <a:prstGeom prst="rect">
            <a:avLst/>
          </a:prstGeom>
          <a:noFill/>
        </p:spPr>
        <p:txBody>
          <a:bodyPr wrap="square" rtlCol="0">
            <a:spAutoFit/>
          </a:bodyPr>
          <a:lstStyle/>
          <a:p>
            <a:r>
              <a:rPr lang="en-US" sz="3600" dirty="0"/>
              <a:t>www.catholicapostolatecenter.org</a:t>
            </a:r>
          </a:p>
        </p:txBody>
      </p:sp>
    </p:spTree>
    <p:extLst>
      <p:ext uri="{BB962C8B-B14F-4D97-AF65-F5344CB8AC3E}">
        <p14:creationId xmlns:p14="http://schemas.microsoft.com/office/powerpoint/2010/main" val="27311799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6F2E5-E360-442B-ACE9-238462B42CA0}"/>
              </a:ext>
            </a:extLst>
          </p:cNvPr>
          <p:cNvSpPr>
            <a:spLocks noGrp="1"/>
          </p:cNvSpPr>
          <p:nvPr>
            <p:ph type="title"/>
          </p:nvPr>
        </p:nvSpPr>
        <p:spPr>
          <a:xfrm>
            <a:off x="781656" y="948003"/>
            <a:ext cx="3667039" cy="1676603"/>
          </a:xfrm>
        </p:spPr>
        <p:txBody>
          <a:bodyPr>
            <a:normAutofit/>
          </a:bodyPr>
          <a:lstStyle/>
          <a:p>
            <a:r>
              <a:rPr lang="en-US" sz="3700" dirty="0"/>
              <a:t>Accompanied by Jesus Christ</a:t>
            </a:r>
          </a:p>
        </p:txBody>
      </p:sp>
      <p:sp>
        <p:nvSpPr>
          <p:cNvPr id="4" name="Content Placeholder 3">
            <a:extLst>
              <a:ext uri="{FF2B5EF4-FFF2-40B4-BE49-F238E27FC236}">
                <a16:creationId xmlns:a16="http://schemas.microsoft.com/office/drawing/2014/main" id="{3B3C236D-3EA7-490C-856B-0DF5A6ACF96F}"/>
              </a:ext>
            </a:extLst>
          </p:cNvPr>
          <p:cNvSpPr>
            <a:spLocks noGrp="1"/>
          </p:cNvSpPr>
          <p:nvPr>
            <p:ph idx="1"/>
          </p:nvPr>
        </p:nvSpPr>
        <p:spPr>
          <a:xfrm>
            <a:off x="648928" y="2720595"/>
            <a:ext cx="3932497" cy="2953732"/>
          </a:xfrm>
        </p:spPr>
        <p:txBody>
          <a:bodyPr>
            <a:normAutofit/>
          </a:bodyPr>
          <a:lstStyle/>
          <a:p>
            <a:pPr marL="0" indent="0">
              <a:buNone/>
            </a:pPr>
            <a:r>
              <a:rPr lang="en-US" dirty="0"/>
              <a:t>“Jesus himself drew near and walked with them, but their eyes were prevented from recognizing him.”</a:t>
            </a:r>
          </a:p>
          <a:p>
            <a:pPr marL="0" indent="0">
              <a:buNone/>
            </a:pPr>
            <a:r>
              <a:rPr lang="en-US" sz="2000" dirty="0"/>
              <a:t>(Luke 24:15-16)</a:t>
            </a:r>
          </a:p>
        </p:txBody>
      </p:sp>
      <p:pic>
        <p:nvPicPr>
          <p:cNvPr id="3" name="Picture 2">
            <a:extLst>
              <a:ext uri="{FF2B5EF4-FFF2-40B4-BE49-F238E27FC236}">
                <a16:creationId xmlns:a16="http://schemas.microsoft.com/office/drawing/2014/main" id="{36FFF152-9B9D-4A41-A894-19517B958215}"/>
              </a:ext>
            </a:extLst>
          </p:cNvPr>
          <p:cNvPicPr>
            <a:picLocks noChangeAspect="1"/>
          </p:cNvPicPr>
          <p:nvPr/>
        </p:nvPicPr>
        <p:blipFill>
          <a:blip r:embed="rId3"/>
          <a:stretch>
            <a:fillRect/>
          </a:stretch>
        </p:blipFill>
        <p:spPr>
          <a:xfrm>
            <a:off x="4681918" y="629266"/>
            <a:ext cx="7010400" cy="5857875"/>
          </a:xfrm>
          <a:prstGeom prst="rect">
            <a:avLst/>
          </a:prstGeom>
        </p:spPr>
      </p:pic>
    </p:spTree>
    <p:extLst>
      <p:ext uri="{BB962C8B-B14F-4D97-AF65-F5344CB8AC3E}">
        <p14:creationId xmlns:p14="http://schemas.microsoft.com/office/powerpoint/2010/main" val="1732534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B3736-7889-49DD-8149-9978808FB2C0}"/>
              </a:ext>
            </a:extLst>
          </p:cNvPr>
          <p:cNvSpPr>
            <a:spLocks noGrp="1"/>
          </p:cNvSpPr>
          <p:nvPr>
            <p:ph type="title"/>
          </p:nvPr>
        </p:nvSpPr>
        <p:spPr/>
        <p:txBody>
          <a:bodyPr/>
          <a:lstStyle/>
          <a:p>
            <a:pPr algn="ctr"/>
            <a:r>
              <a:rPr lang="en-US" dirty="0"/>
              <a:t>Vocational Discernment</a:t>
            </a:r>
          </a:p>
        </p:txBody>
      </p:sp>
      <p:pic>
        <p:nvPicPr>
          <p:cNvPr id="5" name="Content Placeholder 4">
            <a:extLst>
              <a:ext uri="{FF2B5EF4-FFF2-40B4-BE49-F238E27FC236}">
                <a16:creationId xmlns:a16="http://schemas.microsoft.com/office/drawing/2014/main" id="{FF4783A1-82AB-4558-B213-DEC62ECA97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69281" y="1251332"/>
            <a:ext cx="8391791" cy="5457443"/>
          </a:xfrm>
        </p:spPr>
      </p:pic>
    </p:spTree>
    <p:extLst>
      <p:ext uri="{BB962C8B-B14F-4D97-AF65-F5344CB8AC3E}">
        <p14:creationId xmlns:p14="http://schemas.microsoft.com/office/powerpoint/2010/main" val="4139842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72465-75DF-4E2B-B450-CCC726DE8F2A}"/>
              </a:ext>
            </a:extLst>
          </p:cNvPr>
          <p:cNvSpPr>
            <a:spLocks noGrp="1"/>
          </p:cNvSpPr>
          <p:nvPr>
            <p:ph type="title"/>
          </p:nvPr>
        </p:nvSpPr>
        <p:spPr/>
        <p:txBody>
          <a:bodyPr/>
          <a:lstStyle/>
          <a:p>
            <a:pPr algn="ctr"/>
            <a:r>
              <a:rPr lang="en-US" dirty="0"/>
              <a:t>Statistics on Young People</a:t>
            </a:r>
          </a:p>
        </p:txBody>
      </p:sp>
      <p:pic>
        <p:nvPicPr>
          <p:cNvPr id="5" name="Content Placeholder 4">
            <a:extLst>
              <a:ext uri="{FF2B5EF4-FFF2-40B4-BE49-F238E27FC236}">
                <a16:creationId xmlns:a16="http://schemas.microsoft.com/office/drawing/2014/main" id="{88346C3A-35D4-41CC-AB91-2BDE15951EC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35144" y="1202997"/>
            <a:ext cx="8158815" cy="5439210"/>
          </a:xfrm>
        </p:spPr>
      </p:pic>
    </p:spTree>
    <p:extLst>
      <p:ext uri="{BB962C8B-B14F-4D97-AF65-F5344CB8AC3E}">
        <p14:creationId xmlns:p14="http://schemas.microsoft.com/office/powerpoint/2010/main" val="699005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F93F11-E688-4929-8E07-7619E1F04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4162425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D328B0-2BAE-4876-969A-56226760ED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1525335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436E01-313C-4D32-B656-C90DEFE847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25346838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213D810-FA31-4081-8ECA-FCD89D5F93A2}" vid="{3D7AC3C9-7B7A-46BC-8557-DBF937F8CB8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CAC PowerPoint Template 1 (3)</Template>
  <TotalTime>65</TotalTime>
  <Words>742</Words>
  <Application>Microsoft Office PowerPoint</Application>
  <PresentationFormat>Widescreen</PresentationFormat>
  <Paragraphs>78</Paragraphs>
  <Slides>31</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Century Gothic</vt:lpstr>
      <vt:lpstr>Office Theme</vt:lpstr>
      <vt:lpstr>What Now? Vocational Discernment and Accompaniment After the 2018 Synod</vt:lpstr>
      <vt:lpstr>What was the Synod?</vt:lpstr>
      <vt:lpstr>What was the Synod?</vt:lpstr>
      <vt:lpstr>Accompanied by Jesus Christ</vt:lpstr>
      <vt:lpstr>Vocational Discernment</vt:lpstr>
      <vt:lpstr>Statistics on Young People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Synod Intervention: How many young people do you know by name?</vt:lpstr>
      <vt:lpstr>Relational Authority:  Relationships &gt; Institutions</vt:lpstr>
      <vt:lpstr>Mentorship is Key</vt:lpstr>
      <vt:lpstr>Mentorship, the Method of Jesus</vt:lpstr>
      <vt:lpstr>Examination of Conscience</vt:lpstr>
      <vt:lpstr>Practical Tips on Spiritual Mentorship</vt:lpstr>
      <vt:lpstr>Mission to Accompany</vt:lpstr>
      <vt:lpstr>Mentoring</vt:lpstr>
      <vt:lpstr>Witnessing</vt:lpstr>
      <vt:lpstr>Spiritual Friendship</vt:lpstr>
      <vt:lpstr>The Art of  Accompaniment</vt:lpstr>
      <vt:lpstr>Accompanier Traits</vt:lpstr>
      <vt:lpstr>Time for Questions &amp; Dialogue</vt:lpstr>
      <vt:lpstr>Additional Resources</vt:lpstr>
    </vt:vector>
  </TitlesOfParts>
  <Company>The Catholic University of America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Sitko</dc:creator>
  <cp:lastModifiedBy>Monica Konschnik</cp:lastModifiedBy>
  <cp:revision>11</cp:revision>
  <dcterms:created xsi:type="dcterms:W3CDTF">2015-11-09T21:46:32Z</dcterms:created>
  <dcterms:modified xsi:type="dcterms:W3CDTF">2019-02-11T17:37:07Z</dcterms:modified>
</cp:coreProperties>
</file>